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4"/>
  </p:notesMasterIdLst>
  <p:sldIdLst>
    <p:sldId id="257" r:id="rId3"/>
    <p:sldId id="264" r:id="rId4"/>
    <p:sldId id="279" r:id="rId5"/>
    <p:sldId id="277" r:id="rId6"/>
    <p:sldId id="278" r:id="rId7"/>
    <p:sldId id="265" r:id="rId8"/>
    <p:sldId id="266" r:id="rId9"/>
    <p:sldId id="267" r:id="rId10"/>
    <p:sldId id="276" r:id="rId11"/>
    <p:sldId id="269" r:id="rId12"/>
    <p:sldId id="270" r:id="rId13"/>
    <p:sldId id="271" r:id="rId14"/>
    <p:sldId id="272" r:id="rId15"/>
    <p:sldId id="260" r:id="rId16"/>
    <p:sldId id="274" r:id="rId17"/>
    <p:sldId id="280" r:id="rId18"/>
    <p:sldId id="281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82" r:id="rId27"/>
    <p:sldId id="491" r:id="rId28"/>
    <p:sldId id="492" r:id="rId29"/>
    <p:sldId id="493" r:id="rId30"/>
    <p:sldId id="494" r:id="rId31"/>
    <p:sldId id="495" r:id="rId32"/>
    <p:sldId id="283" r:id="rId33"/>
    <p:sldId id="284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285" r:id="rId42"/>
    <p:sldId id="430" r:id="rId43"/>
    <p:sldId id="432" r:id="rId44"/>
    <p:sldId id="435" r:id="rId45"/>
    <p:sldId id="438" r:id="rId46"/>
    <p:sldId id="441" r:id="rId47"/>
    <p:sldId id="444" r:id="rId48"/>
    <p:sldId id="447" r:id="rId49"/>
    <p:sldId id="450" r:id="rId50"/>
    <p:sldId id="453" r:id="rId51"/>
    <p:sldId id="456" r:id="rId52"/>
    <p:sldId id="459" r:id="rId53"/>
    <p:sldId id="462" r:id="rId54"/>
    <p:sldId id="465" r:id="rId55"/>
    <p:sldId id="468" r:id="rId56"/>
    <p:sldId id="470" r:id="rId57"/>
    <p:sldId id="473" r:id="rId58"/>
    <p:sldId id="286" r:id="rId59"/>
    <p:sldId id="287" r:id="rId60"/>
    <p:sldId id="498" r:id="rId61"/>
    <p:sldId id="505" r:id="rId62"/>
    <p:sldId id="506" r:id="rId63"/>
    <p:sldId id="507" r:id="rId64"/>
    <p:sldId id="508" r:id="rId65"/>
    <p:sldId id="509" r:id="rId66"/>
    <p:sldId id="510" r:id="rId67"/>
    <p:sldId id="511" r:id="rId68"/>
    <p:sldId id="512" r:id="rId69"/>
    <p:sldId id="513" r:id="rId70"/>
    <p:sldId id="514" r:id="rId71"/>
    <p:sldId id="515" r:id="rId72"/>
    <p:sldId id="516" r:id="rId73"/>
    <p:sldId id="517" r:id="rId74"/>
    <p:sldId id="518" r:id="rId75"/>
    <p:sldId id="519" r:id="rId76"/>
    <p:sldId id="520" r:id="rId77"/>
    <p:sldId id="521" r:id="rId78"/>
    <p:sldId id="522" r:id="rId79"/>
    <p:sldId id="523" r:id="rId80"/>
    <p:sldId id="288" r:id="rId81"/>
    <p:sldId id="289" r:id="rId82"/>
    <p:sldId id="477" r:id="rId83"/>
    <p:sldId id="478" r:id="rId84"/>
    <p:sldId id="479" r:id="rId85"/>
    <p:sldId id="480" r:id="rId86"/>
    <p:sldId id="481" r:id="rId87"/>
    <p:sldId id="482" r:id="rId88"/>
    <p:sldId id="483" r:id="rId89"/>
    <p:sldId id="484" r:id="rId90"/>
    <p:sldId id="485" r:id="rId91"/>
    <p:sldId id="486" r:id="rId92"/>
    <p:sldId id="487" r:id="rId93"/>
    <p:sldId id="359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268" r:id="rId102"/>
    <p:sldId id="368" r:id="rId103"/>
    <p:sldId id="369" r:id="rId104"/>
    <p:sldId id="273" r:id="rId105"/>
    <p:sldId id="370" r:id="rId106"/>
    <p:sldId id="371" r:id="rId107"/>
    <p:sldId id="372" r:id="rId108"/>
    <p:sldId id="322" r:id="rId109"/>
    <p:sldId id="373" r:id="rId110"/>
    <p:sldId id="374" r:id="rId111"/>
    <p:sldId id="375" r:id="rId112"/>
    <p:sldId id="376" r:id="rId113"/>
    <p:sldId id="377" r:id="rId114"/>
    <p:sldId id="378" r:id="rId115"/>
    <p:sldId id="258" r:id="rId116"/>
    <p:sldId id="263" r:id="rId117"/>
    <p:sldId id="259" r:id="rId118"/>
    <p:sldId id="379" r:id="rId119"/>
    <p:sldId id="380" r:id="rId120"/>
    <p:sldId id="381" r:id="rId121"/>
    <p:sldId id="26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290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262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275" r:id="rId161"/>
    <p:sldId id="360" r:id="rId162"/>
    <p:sldId id="291" r:id="rId163"/>
    <p:sldId id="488" r:id="rId164"/>
    <p:sldId id="490" r:id="rId165"/>
    <p:sldId id="489" r:id="rId166"/>
    <p:sldId id="292" r:id="rId167"/>
    <p:sldId id="293" r:id="rId168"/>
    <p:sldId id="294" r:id="rId169"/>
    <p:sldId id="295" r:id="rId170"/>
    <p:sldId id="524" r:id="rId171"/>
    <p:sldId id="496" r:id="rId172"/>
    <p:sldId id="497" r:id="rId1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erin Jo" initials="HJ" lastIdx="1" clrIdx="0">
    <p:extLst>
      <p:ext uri="{19B8F6BF-5375-455C-9EA6-DF929625EA0E}">
        <p15:presenceInfo xmlns:p15="http://schemas.microsoft.com/office/powerpoint/2012/main" userId="Hyerin J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258"/>
    <a:srgbClr val="E7F4E3"/>
    <a:srgbClr val="8EE088"/>
    <a:srgbClr val="FCFFF4"/>
    <a:srgbClr val="D1FFC9"/>
    <a:srgbClr val="41AF39"/>
    <a:srgbClr val="86E57F"/>
    <a:srgbClr val="39BF66"/>
    <a:srgbClr val="59D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viewProps" Target="viewProps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commentAuthors" Target="commentAuthor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27C5F-7812-4F28-82A8-DEE429573421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6FB7A-3171-48E2-925C-2D4DBFC3C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3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7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8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067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39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0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85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56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939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18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71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5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8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8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68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0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8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0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ptbizcam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2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bizcam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://pptbizcam.co.kr/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H-Academy-P-Class-3-team/Everyones-Farm-Project" TargetMode="External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map.kakao.com/web/" TargetMode="External"/><Relationship Id="rId7" Type="http://schemas.openxmlformats.org/officeDocument/2006/relationships/hyperlink" Target="https://developers.facebook.com/docs/facebook-login/v2.2?locale=ko_KR" TargetMode="External"/><Relationship Id="rId2" Type="http://schemas.openxmlformats.org/officeDocument/2006/relationships/hyperlink" Target="http://postcode.map.daum.net/guide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elopers.kakao.com/docs/latest/ko/kakaologin/rest-api" TargetMode="External"/><Relationship Id="rId5" Type="http://schemas.openxmlformats.org/officeDocument/2006/relationships/hyperlink" Target="https://www.iamport.kr/" TargetMode="External"/><Relationship Id="rId4" Type="http://schemas.openxmlformats.org/officeDocument/2006/relationships/hyperlink" Target="http://info.sweettracker.co.kr/apidoc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ckeditor.com/ckeditor-4/" TargetMode="Externa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pptbizcam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ptbizcam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interest.co.kr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pptbizcam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ngmin.com/news/NEWS/POL/ETC/321196/view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nga.com/news/Economy/article/all/20171122/87392524/1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pptbizcam.co.kr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0598" y="695690"/>
            <a:ext cx="3890809" cy="1178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47298" y="2345744"/>
            <a:ext cx="637042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prstClr val="white"/>
                </a:solidFill>
              </a:rPr>
              <a:t>Final Project</a:t>
            </a:r>
            <a:endParaRPr lang="en-US" altLang="ko-KR" sz="44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청년농을 위한 농장</a:t>
            </a:r>
            <a:r>
              <a:rPr lang="en-US" altLang="ko-KR" sz="1200" dirty="0">
                <a:solidFill>
                  <a:prstClr val="white"/>
                </a:solidFill>
              </a:rPr>
              <a:t>&amp;</a:t>
            </a:r>
            <a:r>
              <a:rPr lang="ko-KR" altLang="en-US" sz="1200" dirty="0">
                <a:solidFill>
                  <a:prstClr val="white"/>
                </a:solidFill>
              </a:rPr>
              <a:t>농작물 홍보 및 판로개척 지원 사이트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21087" y="3767778"/>
            <a:ext cx="274982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3A925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everyonesfarm.co.kr</a:t>
            </a:r>
            <a:endParaRPr lang="en-US" altLang="ko-KR" sz="2000" b="1" kern="0" dirty="0">
              <a:ln w="3175">
                <a:noFill/>
              </a:ln>
              <a:solidFill>
                <a:srgbClr val="3A925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96663" y="4873044"/>
            <a:ext cx="5271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 파이널 프로젝트 </a:t>
            </a:r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F771-307F-4F5F-AD24-4F5BACB0237A}"/>
              </a:ext>
            </a:extLst>
          </p:cNvPr>
          <p:cNvSpPr txBox="1"/>
          <p:nvPr/>
        </p:nvSpPr>
        <p:spPr>
          <a:xfrm>
            <a:off x="10143041" y="6597606"/>
            <a:ext cx="2048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ppt</a:t>
            </a:r>
            <a:r>
              <a:rPr lang="ko-KR" altLang="en-US" sz="1000" dirty="0">
                <a:solidFill>
                  <a:srgbClr val="FF0000"/>
                </a:solidFill>
              </a:rPr>
              <a:t>출처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웹 차이점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농사펀드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1641098" y="5997355"/>
            <a:ext cx="890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농사펀드</a:t>
            </a:r>
            <a:r>
              <a:rPr lang="en-US" altLang="ko-KR" sz="2000" dirty="0"/>
              <a:t>: </a:t>
            </a:r>
            <a:r>
              <a:rPr lang="ko-KR" altLang="en-US" sz="2000" dirty="0"/>
              <a:t>농민들의 제철 농작물과 일반 농작물들을 판매 중개해주는 사이트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B367D-BFAA-4662-A57E-93D8E07C9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471" y="1444384"/>
            <a:ext cx="7435049" cy="3969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53DFBE-0694-4A0F-8686-F6A5BDE7D997}"/>
              </a:ext>
            </a:extLst>
          </p:cNvPr>
          <p:cNvSpPr txBox="1"/>
          <p:nvPr/>
        </p:nvSpPr>
        <p:spPr>
          <a:xfrm>
            <a:off x="4883740" y="6397465"/>
            <a:ext cx="24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https://www.ffd.co.kr/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2336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로그인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아이디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비밀번호 찾기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3-2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비밀번호를 찾는 창이 뜬다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아이디는 이름과 전화번호를 이용하여 찾는다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비밀번호는 아이디와 이름을 이용하여 찾는다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2A3FF5-44F5-4551-A734-749137AA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89" y="1261000"/>
            <a:ext cx="4833195" cy="259219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396775" y="166112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79D48-387D-4F19-B7C2-D1364D68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9" y="3853198"/>
            <a:ext cx="4292324" cy="2185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6EFA50-4B1E-40E7-A5FD-D3394FE17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53" y="3912994"/>
            <a:ext cx="4320555" cy="206572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1651979" y="431992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6038625" y="432441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353600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회원가입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이용약관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3-3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 전 이용약관 창을 만들어서 동의를 하여 넘어가게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84ED86C-5B14-48B2-9767-2EAB00B2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" y="2010811"/>
            <a:ext cx="4423591" cy="3405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6E13BD-5B4D-4171-9372-6B4E2457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01" y="2010811"/>
            <a:ext cx="4607523" cy="35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328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회원가입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일반 사용자 회원가입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3-4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회원 가입 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재확인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 창을 만들어 회원가입을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1EED1A3-6C5C-4E80-8049-387981E1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0" y="1481269"/>
            <a:ext cx="4526822" cy="4146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F4D78D-1C17-46E0-9EF0-EA81AFD1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69" y="2230643"/>
            <a:ext cx="4526822" cy="36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85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회원가입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농부 사용자 회원가입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3-5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 회원 가입 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재확인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 창을 만들어 일반 사용자 회원가입과 같은 입력을 먼저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 회원 가입 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사용자는 가입을 위해서 농장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소유주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 이유를 기재하여 가입해야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F4723D4-9A99-43D7-9203-CA4397DC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2" y="874825"/>
            <a:ext cx="4086135" cy="3508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D4D371-79C7-4F6B-8EA6-E12E0FE1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84" y="4382894"/>
            <a:ext cx="3583178" cy="2126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07FD1B-C95D-43ED-B1A3-66ED617B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321" y="1683806"/>
            <a:ext cx="4086135" cy="482518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4F1FB99-0ECA-4722-A2B1-1DADDABD8139}"/>
              </a:ext>
            </a:extLst>
          </p:cNvPr>
          <p:cNvSpPr/>
          <p:nvPr/>
        </p:nvSpPr>
        <p:spPr>
          <a:xfrm>
            <a:off x="1475384" y="11382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3F1D5DF-7F8E-4ED0-8F26-3D14D1AC78B4}"/>
              </a:ext>
            </a:extLst>
          </p:cNvPr>
          <p:cNvSpPr/>
          <p:nvPr/>
        </p:nvSpPr>
        <p:spPr>
          <a:xfrm>
            <a:off x="5141316" y="196038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67697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31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4. </a:t>
            </a:r>
            <a:r>
              <a:rPr lang="ko-KR" altLang="en-US" sz="2000" dirty="0">
                <a:latin typeface="+mj-lt"/>
              </a:rPr>
              <a:t>먹거리 페이지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상품 판매 페이지</a:t>
            </a:r>
            <a:r>
              <a:rPr lang="en-US" altLang="ko-KR" sz="2000" dirty="0">
                <a:latin typeface="+mj-lt"/>
              </a:rPr>
              <a:t>)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4-1. </a:t>
            </a:r>
            <a:r>
              <a:rPr lang="ko-KR" altLang="en-US" sz="1600" dirty="0">
                <a:solidFill>
                  <a:srgbClr val="767171"/>
                </a:solidFill>
              </a:rPr>
              <a:t>먹거리 페이지 </a:t>
            </a:r>
            <a:r>
              <a:rPr lang="en-US" altLang="ko-KR" sz="1600" dirty="0">
                <a:solidFill>
                  <a:srgbClr val="767171"/>
                </a:solidFill>
              </a:rPr>
              <a:t>- </a:t>
            </a:r>
            <a:r>
              <a:rPr lang="ko-KR" altLang="en-US" sz="1600" dirty="0">
                <a:solidFill>
                  <a:srgbClr val="767171"/>
                </a:solidFill>
              </a:rPr>
              <a:t>메인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4-2. </a:t>
            </a:r>
            <a:r>
              <a:rPr lang="ko-KR" altLang="en-US" sz="1600" dirty="0">
                <a:solidFill>
                  <a:srgbClr val="767171"/>
                </a:solidFill>
              </a:rPr>
              <a:t>제철 먹거리 페이지 목록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4-3. </a:t>
            </a:r>
            <a:r>
              <a:rPr lang="ko-KR" altLang="en-US" sz="1600" dirty="0">
                <a:solidFill>
                  <a:srgbClr val="767171"/>
                </a:solidFill>
              </a:rPr>
              <a:t>제철 먹거리 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 상세 페이지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4-4. </a:t>
            </a:r>
            <a:r>
              <a:rPr lang="ko-KR" altLang="en-US" sz="1600" dirty="0">
                <a:solidFill>
                  <a:srgbClr val="767171"/>
                </a:solidFill>
              </a:rPr>
              <a:t>제철 먹거리 </a:t>
            </a:r>
            <a:r>
              <a:rPr lang="en-US" altLang="ko-KR" sz="1600" dirty="0">
                <a:solidFill>
                  <a:srgbClr val="767171"/>
                </a:solidFill>
              </a:rPr>
              <a:t>–</a:t>
            </a:r>
            <a:r>
              <a:rPr lang="ko-KR" altLang="en-US" sz="1600" dirty="0">
                <a:solidFill>
                  <a:srgbClr val="767171"/>
                </a:solidFill>
              </a:rPr>
              <a:t> 리뷰 작성 페이지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4-5. </a:t>
            </a:r>
            <a:r>
              <a:rPr lang="ko-KR" altLang="en-US" sz="1600" dirty="0">
                <a:solidFill>
                  <a:srgbClr val="767171"/>
                </a:solidFill>
              </a:rPr>
              <a:t>일반 먹거리 페이지 목록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4-6. </a:t>
            </a:r>
            <a:r>
              <a:rPr lang="ko-KR" altLang="en-US" sz="1600" dirty="0">
                <a:solidFill>
                  <a:srgbClr val="767171"/>
                </a:solidFill>
              </a:rPr>
              <a:t>일반 먹거리 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 상세 페이지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4-7. </a:t>
            </a:r>
            <a:r>
              <a:rPr lang="ko-KR" altLang="en-US" sz="1600" dirty="0">
                <a:solidFill>
                  <a:srgbClr val="767171"/>
                </a:solidFill>
              </a:rPr>
              <a:t>일반 먹거리 </a:t>
            </a:r>
            <a:r>
              <a:rPr lang="en-US" altLang="ko-KR" sz="1600" dirty="0">
                <a:solidFill>
                  <a:srgbClr val="767171"/>
                </a:solidFill>
              </a:rPr>
              <a:t>–</a:t>
            </a:r>
            <a:r>
              <a:rPr lang="ko-KR" altLang="en-US" sz="1600" dirty="0">
                <a:solidFill>
                  <a:srgbClr val="767171"/>
                </a:solidFill>
              </a:rPr>
              <a:t> 리뷰 작성 페이지</a:t>
            </a:r>
            <a:endParaRPr lang="en-US" altLang="ko-KR" sz="1600" dirty="0">
              <a:solidFill>
                <a:srgbClr val="76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281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먹거리 페이지 </a:t>
                      </a: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분류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먹거리 페이지는 제철 먹거리와 일반 먹거리로 나눈다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제철 먹거리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제철 먹거리의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(Top4)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먹거리의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(Top4)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9"/>
          <a:stretch/>
        </p:blipFill>
        <p:spPr>
          <a:xfrm>
            <a:off x="289367" y="983847"/>
            <a:ext cx="3793406" cy="561372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370390" y="10764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1279E38-D4B9-492E-B48A-3596157005E1}"/>
              </a:ext>
            </a:extLst>
          </p:cNvPr>
          <p:cNvSpPr/>
          <p:nvPr/>
        </p:nvSpPr>
        <p:spPr>
          <a:xfrm>
            <a:off x="196769" y="2675679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ACEB41-8FD6-48BE-B020-AE644BBA1ADF}"/>
              </a:ext>
            </a:extLst>
          </p:cNvPr>
          <p:cNvSpPr/>
          <p:nvPr/>
        </p:nvSpPr>
        <p:spPr>
          <a:xfrm>
            <a:off x="4341318" y="1076443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451B60-1558-44E6-AD37-816C5AD41D18}"/>
              </a:ext>
            </a:extLst>
          </p:cNvPr>
          <p:cNvGrpSpPr/>
          <p:nvPr/>
        </p:nvGrpSpPr>
        <p:grpSpPr>
          <a:xfrm>
            <a:off x="4341318" y="983847"/>
            <a:ext cx="4706820" cy="5613721"/>
            <a:chOff x="4341318" y="983847"/>
            <a:chExt cx="4706820" cy="56137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264E2DF-CCC0-4872-A61E-A76D194DA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890"/>
            <a:stretch/>
          </p:blipFill>
          <p:spPr>
            <a:xfrm>
              <a:off x="4341318" y="983847"/>
              <a:ext cx="4706820" cy="561372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CB2169-65FD-4A39-8AB7-A4CD0E1BED18}"/>
                </a:ext>
              </a:extLst>
            </p:cNvPr>
            <p:cNvSpPr/>
            <p:nvPr/>
          </p:nvSpPr>
          <p:spPr>
            <a:xfrm>
              <a:off x="5778500" y="5956300"/>
              <a:ext cx="2057400" cy="43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65374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제철 먹거리 페이지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제철 먹거리 클릭 시 제철 먹거리로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번과 같이 하단에 같이 표시 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계절 클릭 시 초록색으로 변하며 계절에 해당되는 음식 표시해준다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대표 이미지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가격을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클릭 시 판매 상세페이지로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40"/>
          <a:stretch/>
        </p:blipFill>
        <p:spPr>
          <a:xfrm>
            <a:off x="163049" y="1076445"/>
            <a:ext cx="5372769" cy="3432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4E2DF-CCC0-4872-A61E-A76D194DA7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9"/>
          <a:stretch/>
        </p:blipFill>
        <p:spPr>
          <a:xfrm>
            <a:off x="3999662" y="2489199"/>
            <a:ext cx="4623638" cy="419301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1360990" y="17241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E6E3D35-8837-4834-A5A5-365DA1C454E6}"/>
              </a:ext>
            </a:extLst>
          </p:cNvPr>
          <p:cNvSpPr/>
          <p:nvPr/>
        </p:nvSpPr>
        <p:spPr>
          <a:xfrm>
            <a:off x="179052" y="36799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8B2630A-7A98-4190-BA5E-7D139B3D9AB5}"/>
              </a:ext>
            </a:extLst>
          </p:cNvPr>
          <p:cNvSpPr/>
          <p:nvPr/>
        </p:nvSpPr>
        <p:spPr>
          <a:xfrm>
            <a:off x="3907064" y="2489199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22629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제철 먹거리 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상품에 대한 소개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소개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할 수 있는 음식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원산지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배달 방법 등을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품목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상품의 옵션을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버튼을 누르면 마이페이지의 주문하기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 버튼을 누르면 장바구니에 선택한 판매 상품의 옵션이 장바구니에 담긴다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버튼 클릭 시 리뷰평을 작성할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하트점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리뷰내용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등록일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이미지를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더 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아래로 리뷰를 더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19"/>
          <a:stretch/>
        </p:blipFill>
        <p:spPr>
          <a:xfrm>
            <a:off x="259225" y="1405038"/>
            <a:ext cx="4327672" cy="46038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2330463" y="22194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89D33C-509A-433F-8D76-9D833F7DEA4D}"/>
              </a:ext>
            </a:extLst>
          </p:cNvPr>
          <p:cNvSpPr/>
          <p:nvPr/>
        </p:nvSpPr>
        <p:spPr>
          <a:xfrm>
            <a:off x="2330463" y="4599427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0216F8-1091-4DBE-AEE3-D243109EC073}"/>
              </a:ext>
            </a:extLst>
          </p:cNvPr>
          <p:cNvSpPr/>
          <p:nvPr/>
        </p:nvSpPr>
        <p:spPr>
          <a:xfrm>
            <a:off x="2330463" y="5452962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AD6F57-678E-4C16-A7FF-B14A42BF6C13}"/>
              </a:ext>
            </a:extLst>
          </p:cNvPr>
          <p:cNvSpPr/>
          <p:nvPr/>
        </p:nvSpPr>
        <p:spPr>
          <a:xfrm>
            <a:off x="3458680" y="5452962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75DB727-2120-4C6C-AE79-D7943A58EB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0" b="-371"/>
          <a:stretch/>
        </p:blipFill>
        <p:spPr>
          <a:xfrm>
            <a:off x="4503295" y="2850524"/>
            <a:ext cx="4391762" cy="1934098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D0134A0E-3C13-45B6-92CB-19904C707C1B}"/>
              </a:ext>
            </a:extLst>
          </p:cNvPr>
          <p:cNvSpPr/>
          <p:nvPr/>
        </p:nvSpPr>
        <p:spPr>
          <a:xfrm>
            <a:off x="4410697" y="2869169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D2C4AB-8381-4356-B7A4-BD7578D0B785}"/>
              </a:ext>
            </a:extLst>
          </p:cNvPr>
          <p:cNvSpPr/>
          <p:nvPr/>
        </p:nvSpPr>
        <p:spPr>
          <a:xfrm>
            <a:off x="4410697" y="320513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50B396-E6AA-45C4-9261-EE08BADDDF30}"/>
              </a:ext>
            </a:extLst>
          </p:cNvPr>
          <p:cNvSpPr/>
          <p:nvPr/>
        </p:nvSpPr>
        <p:spPr>
          <a:xfrm>
            <a:off x="8097448" y="2869169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949873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제철 먹거리 </a:t>
                      </a:r>
                      <a:r>
                        <a:rPr lang="en-US" altLang="ko-KR" sz="1300" dirty="0"/>
                        <a:t>–</a:t>
                      </a:r>
                      <a:r>
                        <a:rPr lang="ko-KR" altLang="en-US" sz="1300" dirty="0"/>
                        <a:t> 리뷰 작성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사용자는 자신이 구매한 상품에 대한 하트점으로 평가할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안 좋음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좋음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아이디가 뜨게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내용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내용을 입력한다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시간을 등록일로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리뷰에 사용할 이미지를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파일 미리보기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선택한 이미지 파일을 미리보기를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작성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리뷰가 작성된다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923" y="989150"/>
            <a:ext cx="8142855" cy="56783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525923" y="20543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C76D35A-EAC0-482B-8FE4-08666A40FD77}"/>
              </a:ext>
            </a:extLst>
          </p:cNvPr>
          <p:cNvSpPr/>
          <p:nvPr/>
        </p:nvSpPr>
        <p:spPr>
          <a:xfrm>
            <a:off x="525922" y="29777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6C5DB3-32C0-4975-AF9E-FA1CFAB01A97}"/>
              </a:ext>
            </a:extLst>
          </p:cNvPr>
          <p:cNvSpPr/>
          <p:nvPr/>
        </p:nvSpPr>
        <p:spPr>
          <a:xfrm>
            <a:off x="3523123" y="59483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EBBC63-D455-40AC-9801-68FE281DC6CE}"/>
              </a:ext>
            </a:extLst>
          </p:cNvPr>
          <p:cNvSpPr/>
          <p:nvPr/>
        </p:nvSpPr>
        <p:spPr>
          <a:xfrm>
            <a:off x="4597350" y="59483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8755E6-9FC2-4CD7-8ED0-04213C48F81B}"/>
              </a:ext>
            </a:extLst>
          </p:cNvPr>
          <p:cNvSpPr/>
          <p:nvPr/>
        </p:nvSpPr>
        <p:spPr>
          <a:xfrm>
            <a:off x="525922" y="25623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95C281-1DA7-4289-9435-58173E26511A}"/>
              </a:ext>
            </a:extLst>
          </p:cNvPr>
          <p:cNvSpPr/>
          <p:nvPr/>
        </p:nvSpPr>
        <p:spPr>
          <a:xfrm>
            <a:off x="538539" y="403457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05F23F9-9E94-4EBA-94B2-E70E1E5EE894}"/>
              </a:ext>
            </a:extLst>
          </p:cNvPr>
          <p:cNvSpPr/>
          <p:nvPr/>
        </p:nvSpPr>
        <p:spPr>
          <a:xfrm>
            <a:off x="538539" y="4506488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643422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먹거리 페이지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 클릭 시 일반 먹거리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대표 이미지와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가격을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클릭 시 상세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57"/>
          <a:stretch/>
        </p:blipFill>
        <p:spPr>
          <a:xfrm>
            <a:off x="184069" y="1076445"/>
            <a:ext cx="5627520" cy="32034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4E2DF-CCC0-4872-A61E-A76D194DA7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88"/>
          <a:stretch/>
        </p:blipFill>
        <p:spPr>
          <a:xfrm>
            <a:off x="4260790" y="2040013"/>
            <a:ext cx="4464110" cy="47132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1475290" y="21305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2C1A225-4CE6-4BC4-A7B3-F11C1AE30438}"/>
              </a:ext>
            </a:extLst>
          </p:cNvPr>
          <p:cNvSpPr/>
          <p:nvPr/>
        </p:nvSpPr>
        <p:spPr>
          <a:xfrm>
            <a:off x="4168192" y="2040013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B9CF79-1545-4E86-B109-93728C651E44}"/>
              </a:ext>
            </a:extLst>
          </p:cNvPr>
          <p:cNvSpPr/>
          <p:nvPr/>
        </p:nvSpPr>
        <p:spPr>
          <a:xfrm>
            <a:off x="5811589" y="6134718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257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웹 차이점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농부시장 </a:t>
            </a:r>
            <a:r>
              <a:rPr lang="ko-KR" altLang="en-US" sz="1000" dirty="0" err="1">
                <a:solidFill>
                  <a:prstClr val="white"/>
                </a:solidFill>
              </a:rPr>
              <a:t>마르쉐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B367D-BFAA-4662-A57E-93D8E07C9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931" y="1332062"/>
            <a:ext cx="4544691" cy="4981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E1A90-F37B-41F8-95F7-D2FD480B8F11}"/>
              </a:ext>
            </a:extLst>
          </p:cNvPr>
          <p:cNvSpPr txBox="1"/>
          <p:nvPr/>
        </p:nvSpPr>
        <p:spPr>
          <a:xfrm>
            <a:off x="5755340" y="3469063"/>
            <a:ext cx="6024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농부시장 </a:t>
            </a:r>
            <a:r>
              <a:rPr lang="ko-KR" altLang="en-US" sz="2000" dirty="0" err="1"/>
              <a:t>마르쉐</a:t>
            </a:r>
            <a:r>
              <a:rPr lang="en-US" altLang="ko-KR" sz="2000" dirty="0"/>
              <a:t>: </a:t>
            </a:r>
            <a:r>
              <a:rPr lang="ko-KR" altLang="en-US" sz="2000" dirty="0"/>
              <a:t>농부</a:t>
            </a:r>
            <a:r>
              <a:rPr lang="en-US" altLang="ko-KR" sz="2000" dirty="0"/>
              <a:t>, </a:t>
            </a:r>
            <a:r>
              <a:rPr lang="ko-KR" altLang="en-US" sz="2000" dirty="0"/>
              <a:t>요리사</a:t>
            </a:r>
            <a:r>
              <a:rPr lang="en-US" altLang="ko-KR" sz="2000" dirty="0"/>
              <a:t>, </a:t>
            </a:r>
            <a:r>
              <a:rPr lang="ko-KR" altLang="en-US" sz="2000" dirty="0"/>
              <a:t>수공예가와 함께</a:t>
            </a:r>
            <a:endParaRPr lang="en-US" altLang="ko-KR" sz="2000" dirty="0"/>
          </a:p>
          <a:p>
            <a:pPr algn="ctr"/>
            <a:r>
              <a:rPr lang="en-US" altLang="ko-KR" sz="2000" dirty="0"/>
              <a:t>‘</a:t>
            </a:r>
            <a:r>
              <a:rPr lang="ko-KR" altLang="en-US" sz="2000" dirty="0"/>
              <a:t>사람</a:t>
            </a:r>
            <a:r>
              <a:rPr lang="en-US" altLang="ko-KR" sz="2000" dirty="0"/>
              <a:t>, </a:t>
            </a:r>
            <a:r>
              <a:rPr lang="ko-KR" altLang="en-US" sz="2000" dirty="0"/>
              <a:t>관계</a:t>
            </a:r>
            <a:r>
              <a:rPr lang="en-US" altLang="ko-KR" sz="2000" dirty="0"/>
              <a:t>, </a:t>
            </a:r>
            <a:r>
              <a:rPr lang="ko-KR" altLang="en-US" sz="2000" dirty="0"/>
              <a:t>대화가 있는 시장</a:t>
            </a:r>
            <a:r>
              <a:rPr lang="en-US" altLang="ko-KR" sz="2000" dirty="0"/>
              <a:t>＇</a:t>
            </a:r>
            <a:r>
              <a:rPr lang="ko-KR" altLang="en-US" sz="2000" dirty="0"/>
              <a:t>을 개최하는 사이트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17EA1-7DFA-4494-97BA-BF0DC71F82F2}"/>
              </a:ext>
            </a:extLst>
          </p:cNvPr>
          <p:cNvSpPr txBox="1"/>
          <p:nvPr/>
        </p:nvSpPr>
        <p:spPr>
          <a:xfrm>
            <a:off x="7344525" y="4176949"/>
            <a:ext cx="284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http://www.marcheat.net/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6649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먹거리 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상품에 대한 소개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소개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할 수 있는 음식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원산지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배달 방법 등을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품목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상품의 옵션을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버튼을 누르면 마이페이지의 주문하기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 버튼을 누르면 장바구니에 선택한 판매 상품의 옵션이 장바구니에 담긴다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버튼 클릭 시 리뷰평을 작성할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하트점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리뷰내용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등록일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등을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더 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아래로 리뷰를 더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54"/>
          <a:stretch/>
        </p:blipFill>
        <p:spPr>
          <a:xfrm>
            <a:off x="153504" y="1106657"/>
            <a:ext cx="4885281" cy="538053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2825763" y="21559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89D33C-509A-433F-8D76-9D833F7DEA4D}"/>
              </a:ext>
            </a:extLst>
          </p:cNvPr>
          <p:cNvSpPr/>
          <p:nvPr/>
        </p:nvSpPr>
        <p:spPr>
          <a:xfrm>
            <a:off x="2825763" y="476388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0216F8-1091-4DBE-AEE3-D243109EC073}"/>
              </a:ext>
            </a:extLst>
          </p:cNvPr>
          <p:cNvSpPr/>
          <p:nvPr/>
        </p:nvSpPr>
        <p:spPr>
          <a:xfrm>
            <a:off x="2825763" y="5751343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AD6F57-678E-4C16-A7FF-B14A42BF6C13}"/>
              </a:ext>
            </a:extLst>
          </p:cNvPr>
          <p:cNvSpPr/>
          <p:nvPr/>
        </p:nvSpPr>
        <p:spPr>
          <a:xfrm>
            <a:off x="4030180" y="5751343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75DB727-2120-4C6C-AE79-D7943A58EB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1" b="15588"/>
          <a:stretch/>
        </p:blipFill>
        <p:spPr>
          <a:xfrm>
            <a:off x="4503294" y="2590304"/>
            <a:ext cx="4600494" cy="217358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D0134A0E-3C13-45B6-92CB-19904C707C1B}"/>
              </a:ext>
            </a:extLst>
          </p:cNvPr>
          <p:cNvSpPr/>
          <p:nvPr/>
        </p:nvSpPr>
        <p:spPr>
          <a:xfrm>
            <a:off x="4421889" y="2869168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D2C4AB-8381-4356-B7A4-BD7578D0B785}"/>
              </a:ext>
            </a:extLst>
          </p:cNvPr>
          <p:cNvSpPr/>
          <p:nvPr/>
        </p:nvSpPr>
        <p:spPr>
          <a:xfrm>
            <a:off x="4369994" y="3264625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50B396-E6AA-45C4-9261-EE08BADDDF30}"/>
              </a:ext>
            </a:extLst>
          </p:cNvPr>
          <p:cNvSpPr/>
          <p:nvPr/>
        </p:nvSpPr>
        <p:spPr>
          <a:xfrm>
            <a:off x="8097448" y="2888662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578467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먹거리 </a:t>
                      </a:r>
                      <a:r>
                        <a:rPr lang="en-US" altLang="ko-KR" sz="1300" dirty="0"/>
                        <a:t>–</a:t>
                      </a:r>
                      <a:r>
                        <a:rPr lang="ko-KR" altLang="en-US" sz="1300" dirty="0"/>
                        <a:t> 리뷰 작성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사용자는 자신이 구매한 상품에 대한 하트점으로 평가할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안 좋음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좋음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아이디가 뜨게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내용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내용을 입력한다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리뷰를 작성한 현재 날짜를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리뷰에 사용할 이미지를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파일 미리보기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선택한 이미지 파일을 미리보기를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작성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리뷰가 작성된다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668" y="989150"/>
            <a:ext cx="7745364" cy="56783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774534" y="20162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C76D35A-EAC0-482B-8FE4-08666A40FD77}"/>
              </a:ext>
            </a:extLst>
          </p:cNvPr>
          <p:cNvSpPr/>
          <p:nvPr/>
        </p:nvSpPr>
        <p:spPr>
          <a:xfrm>
            <a:off x="774534" y="29306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6C5DB3-32C0-4975-AF9E-FA1CFAB01A97}"/>
              </a:ext>
            </a:extLst>
          </p:cNvPr>
          <p:cNvSpPr/>
          <p:nvPr/>
        </p:nvSpPr>
        <p:spPr>
          <a:xfrm>
            <a:off x="3523123" y="59483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EBBC63-D455-40AC-9801-68FE281DC6CE}"/>
              </a:ext>
            </a:extLst>
          </p:cNvPr>
          <p:cNvSpPr/>
          <p:nvPr/>
        </p:nvSpPr>
        <p:spPr>
          <a:xfrm>
            <a:off x="4597350" y="59483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8755E6-9FC2-4CD7-8ED0-04213C48F81B}"/>
              </a:ext>
            </a:extLst>
          </p:cNvPr>
          <p:cNvSpPr/>
          <p:nvPr/>
        </p:nvSpPr>
        <p:spPr>
          <a:xfrm>
            <a:off x="774534" y="24734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8753653-7317-4066-ACA3-C5DFA0B9FED1}"/>
              </a:ext>
            </a:extLst>
          </p:cNvPr>
          <p:cNvSpPr/>
          <p:nvPr/>
        </p:nvSpPr>
        <p:spPr>
          <a:xfrm>
            <a:off x="774533" y="38831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6AEE50-3AD6-44FB-B994-458CC8FBF725}"/>
              </a:ext>
            </a:extLst>
          </p:cNvPr>
          <p:cNvSpPr/>
          <p:nvPr/>
        </p:nvSpPr>
        <p:spPr>
          <a:xfrm>
            <a:off x="774533" y="424356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345060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659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>
                <a:latin typeface="+mj-lt"/>
              </a:rPr>
              <a:t>농장 구경 </a:t>
            </a:r>
            <a:r>
              <a:rPr lang="en-US" altLang="ko-KR" sz="2000" dirty="0">
                <a:latin typeface="+mj-lt"/>
              </a:rPr>
              <a:t>&amp; </a:t>
            </a:r>
            <a:r>
              <a:rPr lang="ko-KR" altLang="en-US" sz="2000" dirty="0">
                <a:latin typeface="+mj-lt"/>
              </a:rPr>
              <a:t>농장 홍보 페이지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개인농장 페이지</a:t>
            </a:r>
            <a:r>
              <a:rPr lang="en-US" altLang="ko-KR" sz="2000" dirty="0">
                <a:latin typeface="+mj-lt"/>
              </a:rPr>
              <a:t>)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구경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소개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5-3.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일기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5-4.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농장일기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Detial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5-5.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일기 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5-6.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체험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5-7.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 농장 체험 신청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5-8.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QnA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5-9.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QnA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Detail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5-10.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QnA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5-11.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개인 농산물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5-12.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QnA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4719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구경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 또는 키워드 검색 중 하나를 선택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지역을 선택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키워드를 눌러 필터로 거를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필터 된 내용을 검색으로 더 자세히 찾거나 처음부터 검색으로 원하는 농장을 검색할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필터 혹은 검색에 일치하는 농장들의 리스트가 나온다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페이지네이션으로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그 항목들을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4812CA0-3055-4151-BBF4-DAE02944A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14"/>
          <a:stretch/>
        </p:blipFill>
        <p:spPr>
          <a:xfrm>
            <a:off x="-249803" y="1298544"/>
            <a:ext cx="4667244" cy="399433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358D31B-89D5-403B-8664-29D55527D021}"/>
              </a:ext>
            </a:extLst>
          </p:cNvPr>
          <p:cNvSpPr/>
          <p:nvPr/>
        </p:nvSpPr>
        <p:spPr>
          <a:xfrm>
            <a:off x="3798192" y="227737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A593A3-4DAC-48F8-B484-5786E413FF46}"/>
              </a:ext>
            </a:extLst>
          </p:cNvPr>
          <p:cNvSpPr/>
          <p:nvPr/>
        </p:nvSpPr>
        <p:spPr>
          <a:xfrm>
            <a:off x="8752" y="241089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D9C64B-8682-453A-999A-91CD9EC92EE3}"/>
              </a:ext>
            </a:extLst>
          </p:cNvPr>
          <p:cNvSpPr/>
          <p:nvPr/>
        </p:nvSpPr>
        <p:spPr>
          <a:xfrm>
            <a:off x="9985" y="3028679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E85A24-65E5-4CF0-93BD-ED3E7FAB4E6F}"/>
              </a:ext>
            </a:extLst>
          </p:cNvPr>
          <p:cNvSpPr/>
          <p:nvPr/>
        </p:nvSpPr>
        <p:spPr>
          <a:xfrm>
            <a:off x="8752" y="432432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FC98A9B3-BD0C-4B11-878C-1B179CE7D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9" r="19609"/>
          <a:stretch/>
        </p:blipFill>
        <p:spPr>
          <a:xfrm>
            <a:off x="4627915" y="1104239"/>
            <a:ext cx="4555414" cy="418863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36913D4-110B-41EB-AFF2-5B70A5591331}"/>
              </a:ext>
            </a:extLst>
          </p:cNvPr>
          <p:cNvSpPr/>
          <p:nvPr/>
        </p:nvSpPr>
        <p:spPr>
          <a:xfrm>
            <a:off x="6390187" y="432432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8AA965-8014-40E1-9CDC-49C94DDA4981}"/>
              </a:ext>
            </a:extLst>
          </p:cNvPr>
          <p:cNvSpPr/>
          <p:nvPr/>
        </p:nvSpPr>
        <p:spPr>
          <a:xfrm>
            <a:off x="4627915" y="103151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A778A7-BB29-430E-838F-C641C5472D99}"/>
              </a:ext>
            </a:extLst>
          </p:cNvPr>
          <p:cNvSpPr/>
          <p:nvPr/>
        </p:nvSpPr>
        <p:spPr>
          <a:xfrm>
            <a:off x="-249803" y="1307509"/>
            <a:ext cx="4667244" cy="70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4198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소개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농장을 대표하는 이미지를 올릴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농장의 지도를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이용하여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농장이름 혹은 대표 이미지를 바꿀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F77668D-4E82-4D8B-82C2-65F87ADF5A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4742532" y="1258527"/>
            <a:ext cx="4450629" cy="410005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EB481BF-946E-4B49-ABE1-F959E9AB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8"/>
          <a:stretch/>
        </p:blipFill>
        <p:spPr>
          <a:xfrm>
            <a:off x="-275303" y="1258528"/>
            <a:ext cx="5017835" cy="410005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756E535-FA6E-4010-89A1-14F0D1988A10}"/>
              </a:ext>
            </a:extLst>
          </p:cNvPr>
          <p:cNvSpPr/>
          <p:nvPr/>
        </p:nvSpPr>
        <p:spPr>
          <a:xfrm>
            <a:off x="0" y="224879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C128FB4-10B6-4773-BE56-C7ACCBC40949}"/>
              </a:ext>
            </a:extLst>
          </p:cNvPr>
          <p:cNvSpPr/>
          <p:nvPr/>
        </p:nvSpPr>
        <p:spPr>
          <a:xfrm>
            <a:off x="4969165" y="136590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0E31FA5-FF70-4FBC-9B34-978C8004D767}"/>
              </a:ext>
            </a:extLst>
          </p:cNvPr>
          <p:cNvSpPr/>
          <p:nvPr/>
        </p:nvSpPr>
        <p:spPr>
          <a:xfrm>
            <a:off x="8349279" y="369123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4921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일기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5-3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농장의 이름을 바꿀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사이드 네비게이션을 두에 더 상세 페이지로의 이동도 가능하게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게시물의 사진을 확인 할 수 있게끔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썸네일 포함 된 배치를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페이지네이션으로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페이지 설정을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일기를 작성할 수 있게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하기로 게시물을 관리할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CEBDC2-0D61-47C1-9D59-CB095EF161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27" y="863586"/>
            <a:ext cx="7173395" cy="580760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358D31B-89D5-403B-8664-29D55527D021}"/>
              </a:ext>
            </a:extLst>
          </p:cNvPr>
          <p:cNvSpPr/>
          <p:nvPr/>
        </p:nvSpPr>
        <p:spPr>
          <a:xfrm>
            <a:off x="631340" y="118391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A593A3-4DAC-48F8-B484-5786E413FF46}"/>
              </a:ext>
            </a:extLst>
          </p:cNvPr>
          <p:cNvSpPr/>
          <p:nvPr/>
        </p:nvSpPr>
        <p:spPr>
          <a:xfrm>
            <a:off x="631340" y="169864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D9C64B-8682-453A-999A-91CD9EC92EE3}"/>
              </a:ext>
            </a:extLst>
          </p:cNvPr>
          <p:cNvSpPr/>
          <p:nvPr/>
        </p:nvSpPr>
        <p:spPr>
          <a:xfrm>
            <a:off x="2647992" y="169864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E85A24-65E5-4CF0-93BD-ED3E7FAB4E6F}"/>
              </a:ext>
            </a:extLst>
          </p:cNvPr>
          <p:cNvSpPr/>
          <p:nvPr/>
        </p:nvSpPr>
        <p:spPr>
          <a:xfrm>
            <a:off x="2883966" y="540705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8AA965-8014-40E1-9CDC-49C94DDA4981}"/>
              </a:ext>
            </a:extLst>
          </p:cNvPr>
          <p:cNvSpPr/>
          <p:nvPr/>
        </p:nvSpPr>
        <p:spPr>
          <a:xfrm>
            <a:off x="6096000" y="540705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5525FA-3F95-423A-87FE-149643C227DB}"/>
              </a:ext>
            </a:extLst>
          </p:cNvPr>
          <p:cNvSpPr/>
          <p:nvPr/>
        </p:nvSpPr>
        <p:spPr>
          <a:xfrm>
            <a:off x="6891374" y="540705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1502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농장일기 </a:t>
                      </a:r>
                      <a:r>
                        <a:rPr lang="en-US" altLang="ko-KR" sz="1300" dirty="0" err="1"/>
                        <a:t>Detial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등의 정보를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텍스트를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추가된 이미지를 전부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유투브 링크를 걸어준다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27BF86-FCD8-44D2-BFD5-A11309B60F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8" b="7240"/>
          <a:stretch/>
        </p:blipFill>
        <p:spPr>
          <a:xfrm>
            <a:off x="1641485" y="840657"/>
            <a:ext cx="6150242" cy="592885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3655837-CFEA-4821-8904-F9620A172C0D}"/>
              </a:ext>
            </a:extLst>
          </p:cNvPr>
          <p:cNvSpPr/>
          <p:nvPr/>
        </p:nvSpPr>
        <p:spPr>
          <a:xfrm>
            <a:off x="1877459" y="126401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DA52C97-0DE2-4B3A-A621-B81CDC7BBF4C}"/>
              </a:ext>
            </a:extLst>
          </p:cNvPr>
          <p:cNvSpPr/>
          <p:nvPr/>
        </p:nvSpPr>
        <p:spPr>
          <a:xfrm>
            <a:off x="2309576" y="262107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8B6BA6F-A6C3-4360-85A2-03F53AB9E24F}"/>
              </a:ext>
            </a:extLst>
          </p:cNvPr>
          <p:cNvSpPr/>
          <p:nvPr/>
        </p:nvSpPr>
        <p:spPr>
          <a:xfrm>
            <a:off x="3106491" y="329548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4B6252-357B-4598-A240-853D0257C962}"/>
              </a:ext>
            </a:extLst>
          </p:cNvPr>
          <p:cNvSpPr/>
          <p:nvPr/>
        </p:nvSpPr>
        <p:spPr>
          <a:xfrm>
            <a:off x="3224478" y="489898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87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일기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DatePicker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이용하여 날짜를 선택하게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일에 대한 것인지 제목을 설정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일에 대한 상세 사항을 작성할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 업로드를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최대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유투브 링크를 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등록으로 글을 올릴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B5A1C57-2A1D-4754-AB18-8EF8A99FF1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4"/>
          <a:stretch/>
        </p:blipFill>
        <p:spPr>
          <a:xfrm>
            <a:off x="-275303" y="1210810"/>
            <a:ext cx="4906297" cy="43640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7A08D0F-C003-4C94-AD4C-E44741274A54}"/>
              </a:ext>
            </a:extLst>
          </p:cNvPr>
          <p:cNvSpPr/>
          <p:nvPr/>
        </p:nvSpPr>
        <p:spPr>
          <a:xfrm>
            <a:off x="294967" y="293996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72020A5-5634-442C-BFD7-8A49B4070AD9}"/>
              </a:ext>
            </a:extLst>
          </p:cNvPr>
          <p:cNvSpPr/>
          <p:nvPr/>
        </p:nvSpPr>
        <p:spPr>
          <a:xfrm>
            <a:off x="294967" y="380454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DC66BE-641C-4BBA-B85E-DC6C500AB920}"/>
              </a:ext>
            </a:extLst>
          </p:cNvPr>
          <p:cNvSpPr/>
          <p:nvPr/>
        </p:nvSpPr>
        <p:spPr>
          <a:xfrm>
            <a:off x="294967" y="466911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9D918AD-4495-4DB7-BEEE-B5B265A09B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5"/>
          <a:stretch/>
        </p:blipFill>
        <p:spPr>
          <a:xfrm>
            <a:off x="4630994" y="1210810"/>
            <a:ext cx="4572000" cy="436408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CA2D38E-A0BA-46CA-8139-71B158F46221}"/>
              </a:ext>
            </a:extLst>
          </p:cNvPr>
          <p:cNvSpPr/>
          <p:nvPr/>
        </p:nvSpPr>
        <p:spPr>
          <a:xfrm>
            <a:off x="5073446" y="12831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BEC3D4-9AFE-4B34-91F6-1BBB6BC3F3AE}"/>
              </a:ext>
            </a:extLst>
          </p:cNvPr>
          <p:cNvSpPr/>
          <p:nvPr/>
        </p:nvSpPr>
        <p:spPr>
          <a:xfrm>
            <a:off x="5073446" y="233024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2CD5AC-9D8A-41FC-8045-5E97CBC444B7}"/>
              </a:ext>
            </a:extLst>
          </p:cNvPr>
          <p:cNvSpPr/>
          <p:nvPr/>
        </p:nvSpPr>
        <p:spPr>
          <a:xfrm>
            <a:off x="6415549" y="34405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175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체험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 페이지 개별 네비게이션 바이다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사이드 네비게이션으로 접근성을 높인다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썸네일을 포함한 리스트 배치로 접근성을 높인다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페이지네이션이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존재하여 리스트를 더 편리하게 볼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체험을 등록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체험을 삭제할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BFE348-C972-4241-B0D7-014B7A8B3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" y="1101094"/>
            <a:ext cx="7718324" cy="519155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7A08D0F-C003-4C94-AD4C-E44741274A54}"/>
              </a:ext>
            </a:extLst>
          </p:cNvPr>
          <p:cNvSpPr/>
          <p:nvPr/>
        </p:nvSpPr>
        <p:spPr>
          <a:xfrm>
            <a:off x="294967" y="864339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72020A5-5634-442C-BFD7-8A49B4070AD9}"/>
              </a:ext>
            </a:extLst>
          </p:cNvPr>
          <p:cNvSpPr/>
          <p:nvPr/>
        </p:nvSpPr>
        <p:spPr>
          <a:xfrm>
            <a:off x="442450" y="1862193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DC66BE-641C-4BBA-B85E-DC6C500AB920}"/>
              </a:ext>
            </a:extLst>
          </p:cNvPr>
          <p:cNvSpPr/>
          <p:nvPr/>
        </p:nvSpPr>
        <p:spPr>
          <a:xfrm>
            <a:off x="2590798" y="172867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A2D38E-A0BA-46CA-8139-71B158F46221}"/>
              </a:ext>
            </a:extLst>
          </p:cNvPr>
          <p:cNvSpPr/>
          <p:nvPr/>
        </p:nvSpPr>
        <p:spPr>
          <a:xfrm>
            <a:off x="2826772" y="49407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BEC3D4-9AFE-4B34-91F6-1BBB6BC3F3AE}"/>
              </a:ext>
            </a:extLst>
          </p:cNvPr>
          <p:cNvSpPr/>
          <p:nvPr/>
        </p:nvSpPr>
        <p:spPr>
          <a:xfrm>
            <a:off x="6194321" y="507422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2CD5AC-9D8A-41FC-8045-5E97CBC444B7}"/>
              </a:ext>
            </a:extLst>
          </p:cNvPr>
          <p:cNvSpPr/>
          <p:nvPr/>
        </p:nvSpPr>
        <p:spPr>
          <a:xfrm>
            <a:off x="7103806" y="49407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4826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체험 신청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체험의 종목을 설정할 수 있다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체험의 이름을 설정해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참여 가능 인원을 정해준다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요금을 설정해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체험을 할 지 상세히 작성한다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체험에 대한 이미지를 올릴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 일정에 대한 설명을 작성한다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외의 상세 주소를 적어준다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80A6DC6-BDA7-4506-911F-1A3FC577F5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20"/>
          <a:stretch/>
        </p:blipFill>
        <p:spPr>
          <a:xfrm>
            <a:off x="0" y="1299656"/>
            <a:ext cx="4680155" cy="426540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7A08D0F-C003-4C94-AD4C-E44741274A54}"/>
              </a:ext>
            </a:extLst>
          </p:cNvPr>
          <p:cNvSpPr/>
          <p:nvPr/>
        </p:nvSpPr>
        <p:spPr>
          <a:xfrm>
            <a:off x="363790" y="247610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06BA911-1471-400D-8D16-6C6506796B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10"/>
          <a:stretch/>
        </p:blipFill>
        <p:spPr>
          <a:xfrm>
            <a:off x="4412592" y="1245579"/>
            <a:ext cx="4760906" cy="431276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72020A5-5634-442C-BFD7-8A49B4070AD9}"/>
              </a:ext>
            </a:extLst>
          </p:cNvPr>
          <p:cNvSpPr/>
          <p:nvPr/>
        </p:nvSpPr>
        <p:spPr>
          <a:xfrm>
            <a:off x="363790" y="302167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DC66BE-641C-4BBA-B85E-DC6C500AB920}"/>
              </a:ext>
            </a:extLst>
          </p:cNvPr>
          <p:cNvSpPr/>
          <p:nvPr/>
        </p:nvSpPr>
        <p:spPr>
          <a:xfrm>
            <a:off x="363790" y="356725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A2D38E-A0BA-46CA-8139-71B158F46221}"/>
              </a:ext>
            </a:extLst>
          </p:cNvPr>
          <p:cNvSpPr/>
          <p:nvPr/>
        </p:nvSpPr>
        <p:spPr>
          <a:xfrm>
            <a:off x="342035" y="411283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BEC3D4-9AFE-4B34-91F6-1BBB6BC3F3AE}"/>
              </a:ext>
            </a:extLst>
          </p:cNvPr>
          <p:cNvSpPr/>
          <p:nvPr/>
        </p:nvSpPr>
        <p:spPr>
          <a:xfrm>
            <a:off x="4680155" y="124237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2CD5AC-9D8A-41FC-8045-5E97CBC444B7}"/>
              </a:ext>
            </a:extLst>
          </p:cNvPr>
          <p:cNvSpPr/>
          <p:nvPr/>
        </p:nvSpPr>
        <p:spPr>
          <a:xfrm>
            <a:off x="4719484" y="208701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68415B-1F90-4528-A175-0DCAC5A1E16C}"/>
              </a:ext>
            </a:extLst>
          </p:cNvPr>
          <p:cNvSpPr/>
          <p:nvPr/>
        </p:nvSpPr>
        <p:spPr>
          <a:xfrm>
            <a:off x="363790" y="467368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39A6EA-20E3-44F7-8F9F-3F63FBDF4FBB}"/>
              </a:ext>
            </a:extLst>
          </p:cNvPr>
          <p:cNvSpPr/>
          <p:nvPr/>
        </p:nvSpPr>
        <p:spPr>
          <a:xfrm>
            <a:off x="4719484" y="3700769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F14C018-D68D-434B-A0FB-DDC3899628F2}"/>
              </a:ext>
            </a:extLst>
          </p:cNvPr>
          <p:cNvSpPr/>
          <p:nvPr/>
        </p:nvSpPr>
        <p:spPr>
          <a:xfrm>
            <a:off x="6115664" y="480719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4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웹 차이점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웰촌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1423094" y="5997355"/>
            <a:ext cx="934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웰촌</a:t>
            </a:r>
            <a:r>
              <a:rPr lang="en-US" altLang="ko-KR" sz="2000" dirty="0"/>
              <a:t>: </a:t>
            </a:r>
            <a:r>
              <a:rPr lang="ko-KR" altLang="en-US" sz="2000" dirty="0"/>
              <a:t>우리 농촌의 우수한 여행지 </a:t>
            </a:r>
            <a:r>
              <a:rPr lang="en-US" altLang="ko-KR" sz="2000" dirty="0"/>
              <a:t>935</a:t>
            </a:r>
            <a:r>
              <a:rPr lang="ko-KR" altLang="en-US" sz="2000" dirty="0"/>
              <a:t>개 소의 알찬 여행 정보를 제공하는 사이트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B367D-BFAA-4662-A57E-93D8E07C9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6517" y="1444384"/>
            <a:ext cx="7398956" cy="39692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862951-9B85-413B-B53E-AD2ABFA47C6D}"/>
              </a:ext>
            </a:extLst>
          </p:cNvPr>
          <p:cNvSpPr txBox="1"/>
          <p:nvPr/>
        </p:nvSpPr>
        <p:spPr>
          <a:xfrm>
            <a:off x="3964834" y="6397465"/>
            <a:ext cx="426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http://www.welchon.com/web/index.do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024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/>
                        <a:t>QnA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5-8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 페이지 개별 네비게이션 바이다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사이드 네비게이션으로 접근성 높인다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대한 리스트를 작성하고 체크 박스로 그 리스트를 관리 용이하게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페이지네이션으로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리스트 접근성을 높인다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작성을 할 수 있게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DD392FD-ECC7-4DA6-A875-3CD36B29F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9" y="1248045"/>
            <a:ext cx="7210649" cy="505443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891132" y="111453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50ECA47-4064-4534-956D-02CFCB1DB67B}"/>
              </a:ext>
            </a:extLst>
          </p:cNvPr>
          <p:cNvSpPr/>
          <p:nvPr/>
        </p:nvSpPr>
        <p:spPr>
          <a:xfrm>
            <a:off x="1009119" y="222906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AEB80A-7289-41B7-BA2C-F8F655909D00}"/>
              </a:ext>
            </a:extLst>
          </p:cNvPr>
          <p:cNvSpPr/>
          <p:nvPr/>
        </p:nvSpPr>
        <p:spPr>
          <a:xfrm>
            <a:off x="2529515" y="236257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41C347E-46B8-4DCE-945B-FA81CA3DB4E5}"/>
              </a:ext>
            </a:extLst>
          </p:cNvPr>
          <p:cNvSpPr/>
          <p:nvPr/>
        </p:nvSpPr>
        <p:spPr>
          <a:xfrm>
            <a:off x="3382297" y="486954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7602BE6-C36B-475B-BD2E-45057312B7CC}"/>
              </a:ext>
            </a:extLst>
          </p:cNvPr>
          <p:cNvSpPr/>
          <p:nvPr/>
        </p:nvSpPr>
        <p:spPr>
          <a:xfrm>
            <a:off x="7089059" y="473603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6724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/>
                        <a:t>QnA</a:t>
                      </a:r>
                      <a:r>
                        <a:rPr lang="en-US" altLang="ko-KR" sz="1300" dirty="0"/>
                        <a:t> Detail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5-9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질문 제목과 상세 사항 그리고 내용까지 볼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 주인일 경우 답변을 그 자리에서 바로 달아줄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5FC996-A3DF-4CDB-B22C-F35C6D89F1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38" y="895634"/>
            <a:ext cx="6008727" cy="595343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1828801" y="1930479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5E1E82E-1A9E-40E1-84C1-612AEBAF93A9}"/>
              </a:ext>
            </a:extLst>
          </p:cNvPr>
          <p:cNvSpPr/>
          <p:nvPr/>
        </p:nvSpPr>
        <p:spPr>
          <a:xfrm>
            <a:off x="1710814" y="425625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1804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/>
                        <a:t>QnA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5-10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제목과 질문만 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등록으로 바로 내용을 리스트에 삽입해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0E59E5D-41B4-4E86-89F2-8C4DF5736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45" y="1268360"/>
            <a:ext cx="7206920" cy="529942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1494503" y="2572153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AEB80A-7289-41B7-BA2C-F8F655909D00}"/>
              </a:ext>
            </a:extLst>
          </p:cNvPr>
          <p:cNvSpPr/>
          <p:nvPr/>
        </p:nvSpPr>
        <p:spPr>
          <a:xfrm>
            <a:off x="3618272" y="53226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8923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개인 농산물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5-11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농사 페이지 개별의 네비게이션을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사이드 네비게이션을 두에 더 상세 페이지로의 이동도 가능하게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게시물의 사진을 확인 할 수 있게끔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썸네일 포함 된 배치를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페이지네이션으로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페이지 설정을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추가하기로 새로운 상품을 추가할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10440BE-89A2-48AA-905F-92AA47B6D6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5" y="1281947"/>
            <a:ext cx="7233749" cy="496153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936858" y="114843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50ECA47-4064-4534-956D-02CFCB1DB67B}"/>
              </a:ext>
            </a:extLst>
          </p:cNvPr>
          <p:cNvSpPr/>
          <p:nvPr/>
        </p:nvSpPr>
        <p:spPr>
          <a:xfrm>
            <a:off x="936858" y="202584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AEB80A-7289-41B7-BA2C-F8F655909D00}"/>
              </a:ext>
            </a:extLst>
          </p:cNvPr>
          <p:cNvSpPr/>
          <p:nvPr/>
        </p:nvSpPr>
        <p:spPr>
          <a:xfrm>
            <a:off x="2502980" y="202584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306A671-1267-4A6E-8419-E126A9BBC439}"/>
              </a:ext>
            </a:extLst>
          </p:cNvPr>
          <p:cNvSpPr/>
          <p:nvPr/>
        </p:nvSpPr>
        <p:spPr>
          <a:xfrm>
            <a:off x="3314141" y="52164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D5BF27-A939-4C2D-B7F7-95CC2EA88967}"/>
              </a:ext>
            </a:extLst>
          </p:cNvPr>
          <p:cNvSpPr/>
          <p:nvPr/>
        </p:nvSpPr>
        <p:spPr>
          <a:xfrm>
            <a:off x="6824257" y="52164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420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/>
                        <a:t>상품등록 작성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5-12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이름을 작성해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품질을 드롭다운 기능으로 설정해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가격을 설정해준다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상품의 사진을 업로드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유통기간을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Picker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이용해서 정해준다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외 상세 내용을 작성해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EA87B-8356-4976-96CE-8B1BA5BCF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0"/>
          <a:stretch/>
        </p:blipFill>
        <p:spPr>
          <a:xfrm>
            <a:off x="-245806" y="1268360"/>
            <a:ext cx="4945625" cy="432128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235974" y="301460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311977-4FFB-4617-A22B-7E960B88A8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1"/>
          <a:stretch/>
        </p:blipFill>
        <p:spPr>
          <a:xfrm>
            <a:off x="4699819" y="1268359"/>
            <a:ext cx="4503175" cy="432127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8AEB80A-7289-41B7-BA2C-F8F655909D00}"/>
              </a:ext>
            </a:extLst>
          </p:cNvPr>
          <p:cNvSpPr/>
          <p:nvPr/>
        </p:nvSpPr>
        <p:spPr>
          <a:xfrm>
            <a:off x="5102943" y="126835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A866DF-339F-4A0F-BF54-A3AB186117BE}"/>
              </a:ext>
            </a:extLst>
          </p:cNvPr>
          <p:cNvSpPr/>
          <p:nvPr/>
        </p:nvSpPr>
        <p:spPr>
          <a:xfrm>
            <a:off x="235974" y="392408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B09E9A-2AAA-4277-9DEA-F05538509230}"/>
              </a:ext>
            </a:extLst>
          </p:cNvPr>
          <p:cNvSpPr/>
          <p:nvPr/>
        </p:nvSpPr>
        <p:spPr>
          <a:xfrm>
            <a:off x="235974" y="451543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62B5D-4232-4E27-B852-FC2E762D2069}"/>
              </a:ext>
            </a:extLst>
          </p:cNvPr>
          <p:cNvSpPr/>
          <p:nvPr/>
        </p:nvSpPr>
        <p:spPr>
          <a:xfrm>
            <a:off x="5102943" y="190655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E035767-5E19-4620-AA02-D0EF3B85927D}"/>
              </a:ext>
            </a:extLst>
          </p:cNvPr>
          <p:cNvSpPr/>
          <p:nvPr/>
        </p:nvSpPr>
        <p:spPr>
          <a:xfrm>
            <a:off x="5102943" y="2976383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84B508D-E34F-41A2-8507-741F527146AC}"/>
              </a:ext>
            </a:extLst>
          </p:cNvPr>
          <p:cNvSpPr/>
          <p:nvPr/>
        </p:nvSpPr>
        <p:spPr>
          <a:xfrm>
            <a:off x="6420465" y="424840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7825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659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6. </a:t>
            </a:r>
            <a:r>
              <a:rPr lang="ko-KR" altLang="en-US" sz="2000" dirty="0"/>
              <a:t>체험 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164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767171"/>
                </a:solidFill>
              </a:rPr>
              <a:t>6-1.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목록페이지</a:t>
            </a:r>
            <a:r>
              <a:rPr lang="en-US" altLang="ko-KR" sz="1600" dirty="0">
                <a:solidFill>
                  <a:srgbClr val="767171"/>
                </a:solidFill>
              </a:rPr>
              <a:t>(</a:t>
            </a:r>
            <a:r>
              <a:rPr lang="ko-KR" altLang="en-US" sz="1600" dirty="0">
                <a:solidFill>
                  <a:srgbClr val="767171"/>
                </a:solidFill>
              </a:rPr>
              <a:t>체험농장</a:t>
            </a:r>
            <a:r>
              <a:rPr lang="en-US" altLang="ko-KR" sz="1600" dirty="0">
                <a:solidFill>
                  <a:srgbClr val="767171"/>
                </a:solidFill>
              </a:rPr>
              <a:t>, </a:t>
            </a:r>
            <a:r>
              <a:rPr lang="ko-KR" altLang="en-US" sz="1600" dirty="0">
                <a:solidFill>
                  <a:srgbClr val="767171"/>
                </a:solidFill>
              </a:rPr>
              <a:t>일손 돕기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  <a:endParaRPr lang="ko-KR" altLang="en-US" sz="1600" dirty="0">
              <a:solidFill>
                <a:srgbClr val="767171"/>
              </a:solidFill>
            </a:endParaRPr>
          </a:p>
          <a:p>
            <a:r>
              <a:rPr lang="en-US" altLang="ko-KR" sz="1600" dirty="0">
                <a:solidFill>
                  <a:srgbClr val="767171"/>
                </a:solidFill>
              </a:rPr>
              <a:t>6-2.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상세페이지</a:t>
            </a:r>
            <a:r>
              <a:rPr lang="en-US" altLang="ko-KR" sz="1600" dirty="0">
                <a:solidFill>
                  <a:srgbClr val="767171"/>
                </a:solidFill>
              </a:rPr>
              <a:t>(</a:t>
            </a:r>
            <a:r>
              <a:rPr lang="ko-KR" altLang="en-US" sz="1600" dirty="0">
                <a:solidFill>
                  <a:srgbClr val="767171"/>
                </a:solidFill>
              </a:rPr>
              <a:t>체험농장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  <a:endParaRPr lang="ko-KR" altLang="en-US" sz="1600" dirty="0">
              <a:solidFill>
                <a:srgbClr val="767171"/>
              </a:solidFill>
            </a:endParaRPr>
          </a:p>
          <a:p>
            <a:r>
              <a:rPr lang="en-US" altLang="ko-KR" sz="1600" dirty="0">
                <a:solidFill>
                  <a:srgbClr val="767171"/>
                </a:solidFill>
              </a:rPr>
              <a:t>6-3.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상세페이지</a:t>
            </a:r>
            <a:r>
              <a:rPr lang="en-US" altLang="ko-KR" sz="1600" dirty="0">
                <a:solidFill>
                  <a:srgbClr val="767171"/>
                </a:solidFill>
              </a:rPr>
              <a:t>(</a:t>
            </a:r>
            <a:r>
              <a:rPr lang="ko-KR" altLang="en-US" sz="1600" dirty="0">
                <a:solidFill>
                  <a:srgbClr val="767171"/>
                </a:solidFill>
              </a:rPr>
              <a:t>일손 돕기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  <a:endParaRPr lang="ko-KR" altLang="en-US" sz="1600" dirty="0">
              <a:solidFill>
                <a:srgbClr val="76717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767171"/>
                </a:solidFill>
              </a:rPr>
              <a:t>6-4.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신청서 작성 페이지</a:t>
            </a:r>
            <a:r>
              <a:rPr lang="en-US" altLang="ko-KR" sz="1600" dirty="0">
                <a:solidFill>
                  <a:srgbClr val="767171"/>
                </a:solidFill>
              </a:rPr>
              <a:t> (</a:t>
            </a:r>
            <a:r>
              <a:rPr lang="ko-KR" altLang="en-US" sz="1600" dirty="0">
                <a:solidFill>
                  <a:srgbClr val="767171"/>
                </a:solidFill>
              </a:rPr>
              <a:t>체험농장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  <a:endParaRPr lang="ko-KR" altLang="en-US" sz="1600" dirty="0">
              <a:solidFill>
                <a:srgbClr val="76717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767171"/>
                </a:solidFill>
              </a:rPr>
              <a:t>6-5.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신청서 작성 페이지</a:t>
            </a:r>
            <a:r>
              <a:rPr lang="en-US" altLang="ko-KR" sz="1600" dirty="0">
                <a:solidFill>
                  <a:srgbClr val="767171"/>
                </a:solidFill>
              </a:rPr>
              <a:t> (</a:t>
            </a:r>
            <a:r>
              <a:rPr lang="ko-KR" altLang="en-US" sz="1600" dirty="0">
                <a:solidFill>
                  <a:srgbClr val="767171"/>
                </a:solidFill>
              </a:rPr>
              <a:t>일손 돕기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27677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목록페이지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체험농장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일손 돕기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농장체험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페이지에서 목록들을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썸네일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간단한 설명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목록 페이지에서 체험농장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또는 일손 돕기에 대한 간단한 설명과 썸네일을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검색창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목록 글의 제목 또는 내용으로 검색할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20"/>
          <a:stretch/>
        </p:blipFill>
        <p:spPr>
          <a:xfrm>
            <a:off x="510022" y="1165945"/>
            <a:ext cx="3527380" cy="5522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4"/>
          <a:stretch/>
        </p:blipFill>
        <p:spPr>
          <a:xfrm>
            <a:off x="4628887" y="1165690"/>
            <a:ext cx="3544527" cy="552303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9480F7E-8EBB-4ED1-AC18-30EBC3F049F0}"/>
              </a:ext>
            </a:extLst>
          </p:cNvPr>
          <p:cNvSpPr/>
          <p:nvPr/>
        </p:nvSpPr>
        <p:spPr>
          <a:xfrm>
            <a:off x="634804" y="182132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89C931-5EF7-430C-81D4-706069143B90}"/>
              </a:ext>
            </a:extLst>
          </p:cNvPr>
          <p:cNvSpPr/>
          <p:nvPr/>
        </p:nvSpPr>
        <p:spPr>
          <a:xfrm>
            <a:off x="4833617" y="182132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EFC5D4-8CE6-4558-B59C-26CA765897DD}"/>
              </a:ext>
            </a:extLst>
          </p:cNvPr>
          <p:cNvSpPr/>
          <p:nvPr/>
        </p:nvSpPr>
        <p:spPr>
          <a:xfrm>
            <a:off x="1659530" y="618713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E86D97-8A15-4C86-B480-44D586E83101}"/>
              </a:ext>
            </a:extLst>
          </p:cNvPr>
          <p:cNvSpPr/>
          <p:nvPr/>
        </p:nvSpPr>
        <p:spPr>
          <a:xfrm>
            <a:off x="5811857" y="618713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C992489-1763-4176-BA63-EA3489FD3F1E}"/>
              </a:ext>
            </a:extLst>
          </p:cNvPr>
          <p:cNvSpPr/>
          <p:nvPr/>
        </p:nvSpPr>
        <p:spPr>
          <a:xfrm>
            <a:off x="1803546" y="230945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635AA6C-0666-4126-8D78-A0EA55AC081D}"/>
              </a:ext>
            </a:extLst>
          </p:cNvPr>
          <p:cNvSpPr/>
          <p:nvPr/>
        </p:nvSpPr>
        <p:spPr>
          <a:xfrm>
            <a:off x="6020340" y="230945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C9E0E72-93D5-4FEC-9CE0-D4C125E2DB3E}"/>
              </a:ext>
            </a:extLst>
          </p:cNvPr>
          <p:cNvSpPr/>
          <p:nvPr/>
        </p:nvSpPr>
        <p:spPr>
          <a:xfrm>
            <a:off x="1587522" y="58875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2DE7031-FCBA-4BC4-AAEF-BA2CB5671048}"/>
              </a:ext>
            </a:extLst>
          </p:cNvPr>
          <p:cNvSpPr/>
          <p:nvPr/>
        </p:nvSpPr>
        <p:spPr>
          <a:xfrm>
            <a:off x="5739849" y="58875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222688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상세페이지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체험농장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농장체험 상세페이지에서 체험 명을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슬라이더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체험의 이미지들을 슬라이더로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간단한 정보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운영시기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참여 가능 인원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 등을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일정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체험의 일정을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오시는 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체험할 농장으로 오는 방법을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신청서 예약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목록으로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신청서 예약 버튼을 누르면 신청서를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작성하는 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전화 예약 버튼을 누르면 전화 번호를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복사할 수 있는 다이얼로그가 나타납니다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목록으로 버튼을 누르면 체험농장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 다이얼로그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 버튼을 누르면 전화번호를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복사할 수 있는 다이얼로그가 나타납니다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번호를 클릭하면 클립보드로 복사됩니다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50"/>
          <a:stretch/>
        </p:blipFill>
        <p:spPr>
          <a:xfrm>
            <a:off x="623227" y="1165692"/>
            <a:ext cx="3460046" cy="53341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8" b="11918"/>
          <a:stretch/>
        </p:blipFill>
        <p:spPr>
          <a:xfrm>
            <a:off x="4521276" y="1166935"/>
            <a:ext cx="3616064" cy="334931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773AE9-8EA3-471E-95E8-DAB8E96E0822}"/>
              </a:ext>
            </a:extLst>
          </p:cNvPr>
          <p:cNvSpPr/>
          <p:nvPr/>
        </p:nvSpPr>
        <p:spPr>
          <a:xfrm>
            <a:off x="697557" y="17765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8C21D49-D7C8-4E4F-8511-8BA20A8C0A3A}"/>
              </a:ext>
            </a:extLst>
          </p:cNvPr>
          <p:cNvSpPr/>
          <p:nvPr/>
        </p:nvSpPr>
        <p:spPr>
          <a:xfrm>
            <a:off x="841573" y="219404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D78476-9D3F-4827-834B-DB3ED58789F6}"/>
              </a:ext>
            </a:extLst>
          </p:cNvPr>
          <p:cNvSpPr/>
          <p:nvPr/>
        </p:nvSpPr>
        <p:spPr>
          <a:xfrm>
            <a:off x="709856" y="415819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67197C5-57B0-4009-8DDC-03193115D471}"/>
              </a:ext>
            </a:extLst>
          </p:cNvPr>
          <p:cNvSpPr/>
          <p:nvPr/>
        </p:nvSpPr>
        <p:spPr>
          <a:xfrm>
            <a:off x="709856" y="532388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7DA721-DC85-43BA-903B-EDAA3525C64C}"/>
              </a:ext>
            </a:extLst>
          </p:cNvPr>
          <p:cNvSpPr/>
          <p:nvPr/>
        </p:nvSpPr>
        <p:spPr>
          <a:xfrm>
            <a:off x="4562484" y="117672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7933170-A1FF-4471-902B-CBA38863809A}"/>
              </a:ext>
            </a:extLst>
          </p:cNvPr>
          <p:cNvSpPr/>
          <p:nvPr/>
        </p:nvSpPr>
        <p:spPr>
          <a:xfrm>
            <a:off x="5443508" y="38976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28E5847-3841-4141-8C02-31C1636891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3" b="12145"/>
          <a:stretch/>
        </p:blipFill>
        <p:spPr>
          <a:xfrm>
            <a:off x="4504672" y="4647047"/>
            <a:ext cx="3632668" cy="185197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4CE29587-C3B8-4EBF-93AE-2ACBAD042D3E}"/>
              </a:ext>
            </a:extLst>
          </p:cNvPr>
          <p:cNvSpPr/>
          <p:nvPr/>
        </p:nvSpPr>
        <p:spPr>
          <a:xfrm>
            <a:off x="5587524" y="517986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326954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상세페이지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일손 돕기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상세페이지에서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명을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슬라이더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돕기의 이미지들을 슬라이더로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간단한 정보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운영시기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참여 가능 인원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 등을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일정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작업의 일정을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오시는 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장소로 오는 방법을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신청서 예약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목록으로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신청서 예약 버튼을 누르면 신청서를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작성하는 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전화 예약 버튼을 누르면 전화 번호를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복사할 수 있는 다이얼로그가 나타납니다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목록으로 버튼을 누르면 체험농장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 다이얼로그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 버튼을 누르면 전화번호를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복사할 수 있는 다이얼로그가 나타납니다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번호를 클릭하면 클립보드로 복사됩니다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30"/>
          <a:stretch/>
        </p:blipFill>
        <p:spPr>
          <a:xfrm>
            <a:off x="513153" y="1244080"/>
            <a:ext cx="3494970" cy="5389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2" b="11635"/>
          <a:stretch/>
        </p:blipFill>
        <p:spPr>
          <a:xfrm>
            <a:off x="4521276" y="1244080"/>
            <a:ext cx="3662603" cy="346768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71E148D-8C01-478D-8812-9AD6F127A524}"/>
              </a:ext>
            </a:extLst>
          </p:cNvPr>
          <p:cNvSpPr/>
          <p:nvPr/>
        </p:nvSpPr>
        <p:spPr>
          <a:xfrm>
            <a:off x="637026" y="185718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DBAEB7-9082-4445-A8B8-979F294FF64E}"/>
              </a:ext>
            </a:extLst>
          </p:cNvPr>
          <p:cNvSpPr/>
          <p:nvPr/>
        </p:nvSpPr>
        <p:spPr>
          <a:xfrm>
            <a:off x="709034" y="227224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856E812-886C-40EA-BAB7-34F703BD2451}"/>
              </a:ext>
            </a:extLst>
          </p:cNvPr>
          <p:cNvSpPr/>
          <p:nvPr/>
        </p:nvSpPr>
        <p:spPr>
          <a:xfrm>
            <a:off x="565018" y="429772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253911-4794-4046-B3B1-30B51C7FFD61}"/>
              </a:ext>
            </a:extLst>
          </p:cNvPr>
          <p:cNvSpPr/>
          <p:nvPr/>
        </p:nvSpPr>
        <p:spPr>
          <a:xfrm>
            <a:off x="565018" y="536205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3AC86A-F658-476B-ADA1-FFAEB0D8CB63}"/>
              </a:ext>
            </a:extLst>
          </p:cNvPr>
          <p:cNvSpPr/>
          <p:nvPr/>
        </p:nvSpPr>
        <p:spPr>
          <a:xfrm>
            <a:off x="4622109" y="127246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14AB59-F567-4FBA-A301-811822FE4EE2}"/>
              </a:ext>
            </a:extLst>
          </p:cNvPr>
          <p:cNvSpPr/>
          <p:nvPr/>
        </p:nvSpPr>
        <p:spPr>
          <a:xfrm>
            <a:off x="5469291" y="401417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4AAD3-90FB-4FA7-95F1-D217CBF356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3" b="12145"/>
          <a:stretch/>
        </p:blipFill>
        <p:spPr>
          <a:xfrm>
            <a:off x="4521276" y="4782030"/>
            <a:ext cx="3662602" cy="185197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4AAB518-D609-448E-B9C2-40B33BEBBEB3}"/>
              </a:ext>
            </a:extLst>
          </p:cNvPr>
          <p:cNvSpPr/>
          <p:nvPr/>
        </p:nvSpPr>
        <p:spPr>
          <a:xfrm>
            <a:off x="5397283" y="521804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347303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신청서 작성 페이지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체험농장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신청서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 미만의 사람이 체험 농장 신청할 때 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혹은 대표자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인원수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신청날짜를 반드시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방법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요금을 계산하여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방법을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계좌이체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취소버튼을 누르면 해당 체험의 상세보기 페이지로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신청하기 버튼을 누르면 해당 체험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신청서가 접수된다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신청서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 이상의 사람이 체험 농장을 신청할 때 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단체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단체 대표자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대표 연락처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대표 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신청날짜를 반드시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9"/>
          <a:stretch/>
        </p:blipFill>
        <p:spPr>
          <a:xfrm>
            <a:off x="356312" y="1401671"/>
            <a:ext cx="4115711" cy="50505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78"/>
          <a:stretch/>
        </p:blipFill>
        <p:spPr>
          <a:xfrm>
            <a:off x="4828335" y="1401671"/>
            <a:ext cx="3656105" cy="505056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51A2970-C0AB-41A2-9E65-CD3C801A15DA}"/>
              </a:ext>
            </a:extLst>
          </p:cNvPr>
          <p:cNvSpPr/>
          <p:nvPr/>
        </p:nvSpPr>
        <p:spPr>
          <a:xfrm>
            <a:off x="486876" y="24057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CB7811E-659A-47F2-8A43-9E7B458E8535}"/>
              </a:ext>
            </a:extLst>
          </p:cNvPr>
          <p:cNvSpPr/>
          <p:nvPr/>
        </p:nvSpPr>
        <p:spPr>
          <a:xfrm>
            <a:off x="486876" y="52423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3A50889-45B9-4AA5-A53B-9A35A5F2DB93}"/>
              </a:ext>
            </a:extLst>
          </p:cNvPr>
          <p:cNvSpPr/>
          <p:nvPr/>
        </p:nvSpPr>
        <p:spPr>
          <a:xfrm>
            <a:off x="1763246" y="58429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55FFE6-B024-4864-9AF6-0FCC61E998E5}"/>
              </a:ext>
            </a:extLst>
          </p:cNvPr>
          <p:cNvSpPr/>
          <p:nvPr/>
        </p:nvSpPr>
        <p:spPr>
          <a:xfrm>
            <a:off x="4905915" y="23337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18D603-DB9E-45B9-B1C6-819B1C6980CB}"/>
              </a:ext>
            </a:extLst>
          </p:cNvPr>
          <p:cNvSpPr/>
          <p:nvPr/>
        </p:nvSpPr>
        <p:spPr>
          <a:xfrm>
            <a:off x="4905915" y="53143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C27AA5C-FAD9-48CF-950B-4794244AE324}"/>
              </a:ext>
            </a:extLst>
          </p:cNvPr>
          <p:cNvSpPr/>
          <p:nvPr/>
        </p:nvSpPr>
        <p:spPr>
          <a:xfrm>
            <a:off x="6096000" y="586783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926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웹 차이점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각 사이트와 </a:t>
            </a:r>
            <a:r>
              <a:rPr lang="en-US" altLang="ko-KR" sz="1000" dirty="0">
                <a:solidFill>
                  <a:prstClr val="white"/>
                </a:solidFill>
              </a:rPr>
              <a:t>‘</a:t>
            </a:r>
            <a:r>
              <a:rPr lang="ko-KR" altLang="en-US" sz="1000" dirty="0">
                <a:solidFill>
                  <a:prstClr val="white"/>
                </a:solidFill>
              </a:rPr>
              <a:t>모두의 농장</a:t>
            </a:r>
            <a:r>
              <a:rPr lang="en-US" altLang="ko-KR" sz="1000" dirty="0">
                <a:solidFill>
                  <a:prstClr val="white"/>
                </a:solidFill>
              </a:rPr>
              <a:t>’</a:t>
            </a:r>
            <a:r>
              <a:rPr lang="ko-KR" altLang="en-US" sz="1000" dirty="0">
                <a:solidFill>
                  <a:prstClr val="white"/>
                </a:solidFill>
              </a:rPr>
              <a:t>의 차이점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0765B-8BB3-49D2-926F-2935305948E8}"/>
              </a:ext>
            </a:extLst>
          </p:cNvPr>
          <p:cNvSpPr txBox="1"/>
          <p:nvPr/>
        </p:nvSpPr>
        <p:spPr>
          <a:xfrm>
            <a:off x="3924574" y="5722256"/>
            <a:ext cx="4342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각 </a:t>
            </a:r>
            <a:r>
              <a:rPr lang="ko-KR" altLang="en-US" sz="2000"/>
              <a:t>사이트와 </a:t>
            </a:r>
            <a:r>
              <a:rPr lang="en-US" altLang="ko-KR" sz="2000"/>
              <a:t>‘</a:t>
            </a:r>
            <a:r>
              <a:rPr lang="ko-KR" altLang="en-US" sz="2000"/>
              <a:t>모두의 농장</a:t>
            </a:r>
            <a:r>
              <a:rPr lang="en-US" altLang="ko-KR" sz="2000"/>
              <a:t>’ </a:t>
            </a:r>
            <a:r>
              <a:rPr lang="ko-KR" altLang="en-US" sz="2000" dirty="0"/>
              <a:t>의 차이점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ECF4FA-50CB-4303-B0DB-C4ECE75C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564668"/>
              </p:ext>
            </p:extLst>
          </p:nvPr>
        </p:nvGraphicFramePr>
        <p:xfrm>
          <a:off x="1121726" y="1374070"/>
          <a:ext cx="9948546" cy="410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2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5109">
                  <a:extLst>
                    <a:ext uri="{9D8B030D-6E8A-4147-A177-3AD203B41FA5}">
                      <a16:colId xmlns:a16="http://schemas.microsoft.com/office/drawing/2014/main" val="223443531"/>
                    </a:ext>
                  </a:extLst>
                </a:gridCol>
              </a:tblGrid>
              <a:tr h="500480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농장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농작물 홍보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판로개척지원여부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영농일지 등 농민들을 위한 편리 기능 여부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농촌체험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일손 돕기 등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신청 기능 여부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농부시장 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마르쉐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농사펀드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웰촌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  <a:endParaRPr lang="en-US" altLang="ko-KR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모두의 농장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en-US" altLang="ko-KR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45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신청서 작성 페이지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일손 돕기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신청서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혹은 대표자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인원수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신청날짜를 반드시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신청하기 버튼을 클릭하면 신청서가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접수된다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버튼을 누르면 해당 일손 돕기 상세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4"/>
          <a:stretch/>
        </p:blipFill>
        <p:spPr>
          <a:xfrm>
            <a:off x="1793848" y="1271563"/>
            <a:ext cx="5770544" cy="55864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A9DB78B-175F-4C79-B277-EFE896F18E6F}"/>
              </a:ext>
            </a:extLst>
          </p:cNvPr>
          <p:cNvSpPr/>
          <p:nvPr/>
        </p:nvSpPr>
        <p:spPr>
          <a:xfrm>
            <a:off x="2042262" y="235920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9599B65-46C4-465B-9D7C-10E145D5DF82}"/>
              </a:ext>
            </a:extLst>
          </p:cNvPr>
          <p:cNvSpPr/>
          <p:nvPr/>
        </p:nvSpPr>
        <p:spPr>
          <a:xfrm>
            <a:off x="3861807" y="603473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601301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31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7. </a:t>
            </a:r>
            <a:r>
              <a:rPr lang="ko-KR" altLang="en-US" sz="2000" dirty="0"/>
              <a:t>농업 소식 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767171"/>
                </a:solidFill>
              </a:rPr>
              <a:t>7-1. </a:t>
            </a:r>
            <a:r>
              <a:rPr lang="ko-KR" altLang="en-US" sz="1600" dirty="0">
                <a:solidFill>
                  <a:srgbClr val="767171"/>
                </a:solidFill>
              </a:rPr>
              <a:t>농업소식 페이지</a:t>
            </a:r>
          </a:p>
        </p:txBody>
      </p:sp>
    </p:spTree>
    <p:extLst>
      <p:ext uri="{BB962C8B-B14F-4D97-AF65-F5344CB8AC3E}">
        <p14:creationId xmlns:p14="http://schemas.microsoft.com/office/powerpoint/2010/main" val="17550018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농업소식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7-1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 소식 리스트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농업에 관련된 기사 또는 컬럼을 다른 페이지에서 웹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하여 가져온 데이터들을 리스트로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출처를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검색창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농업소식 글 제목으로 검색할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 소식 페이지의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7B08F1C-622D-484C-BF17-EA5CAC793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313" y="970060"/>
            <a:ext cx="3573184" cy="571051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B9567B1-B1A6-49C4-B5C5-503BA766366A}"/>
              </a:ext>
            </a:extLst>
          </p:cNvPr>
          <p:cNvSpPr/>
          <p:nvPr/>
        </p:nvSpPr>
        <p:spPr>
          <a:xfrm>
            <a:off x="2947697" y="151491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FB0C6D-7600-4703-B748-79970506F172}"/>
              </a:ext>
            </a:extLst>
          </p:cNvPr>
          <p:cNvSpPr/>
          <p:nvPr/>
        </p:nvSpPr>
        <p:spPr>
          <a:xfrm>
            <a:off x="3878822" y="572491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3A23EE-2467-4095-BE2B-6000024911BA}"/>
              </a:ext>
            </a:extLst>
          </p:cNvPr>
          <p:cNvSpPr/>
          <p:nvPr/>
        </p:nvSpPr>
        <p:spPr>
          <a:xfrm>
            <a:off x="3992291" y="605872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168027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31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8. </a:t>
            </a:r>
            <a:r>
              <a:rPr lang="ko-KR" altLang="en-US" sz="2000" dirty="0">
                <a:latin typeface="+mj-lt"/>
              </a:rPr>
              <a:t>마이페이지 </a:t>
            </a:r>
            <a:r>
              <a:rPr lang="en-US" altLang="ko-KR" sz="2000" dirty="0">
                <a:latin typeface="+mj-lt"/>
              </a:rPr>
              <a:t>( </a:t>
            </a:r>
            <a:r>
              <a:rPr lang="ko-KR" altLang="en-US" sz="2000" dirty="0">
                <a:latin typeface="+mj-lt"/>
              </a:rPr>
              <a:t>농업인 사용자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일반 사용자 </a:t>
            </a:r>
            <a:r>
              <a:rPr lang="en-US" altLang="ko-KR" sz="2000" dirty="0">
                <a:latin typeface="+mj-lt"/>
              </a:rPr>
              <a:t>)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 정보 수정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회원탈퇴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8-3.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8-4.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 상세 페이지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8-5.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 작성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8-6.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활동 신청 현황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8-7.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장바구니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8-8.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 구매목록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8-9.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구매내역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8-10.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판매 목록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</a:rPr>
              <a:t>농입인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8-11.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영농일지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8-12.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신청 현황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15417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회원 정보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사진 변경 클릭 시 사용자 프로필 사진 등록 및 변경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및 수정 가능한 부분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휴대폰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 수정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수정 버튼 클릭 시 수정하신 정보로 회원정보가 수정된다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3" cy="521554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4104145" y="22337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4858E6E-800A-4B81-9D8C-089DBC6B026B}"/>
              </a:ext>
            </a:extLst>
          </p:cNvPr>
          <p:cNvSpPr/>
          <p:nvPr/>
        </p:nvSpPr>
        <p:spPr>
          <a:xfrm>
            <a:off x="3037345" y="254746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DCBB3B-33BD-495B-BB28-1FF5779D3EB2}"/>
              </a:ext>
            </a:extLst>
          </p:cNvPr>
          <p:cNvSpPr/>
          <p:nvPr/>
        </p:nvSpPr>
        <p:spPr>
          <a:xfrm>
            <a:off x="4104145" y="514723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5047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회원탈퇴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자신의 비밀번호를 입력하고 회원탈퇴 버튼 클릭 시 회원탈퇴가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1" cy="521554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2956663" y="295087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013715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1</a:t>
                      </a:r>
                      <a:r>
                        <a:rPr lang="ko-KR" altLang="en-US" sz="1300" dirty="0"/>
                        <a:t>대</a:t>
                      </a:r>
                      <a:r>
                        <a:rPr lang="en-US" altLang="ko-KR" sz="1300" dirty="0"/>
                        <a:t>1</a:t>
                      </a:r>
                      <a:r>
                        <a:rPr lang="ko-KR" altLang="en-US" sz="1300" dirty="0"/>
                        <a:t>문의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현황을 리스트로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글쓰기 버튼 클릭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문의할 수 있는 글 작성 페이지로 이동하여 글 작성을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문의에 대한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제목을 클릭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문의에 대한 상세보기가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1" cy="521554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611957" y="19378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AF1AA08-8DBF-4C28-84F2-D36435F61878}"/>
              </a:ext>
            </a:extLst>
          </p:cNvPr>
          <p:cNvSpPr/>
          <p:nvPr/>
        </p:nvSpPr>
        <p:spPr>
          <a:xfrm>
            <a:off x="7062498" y="476174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4F42E90-2C93-4362-9AB3-C91935F257E2}"/>
              </a:ext>
            </a:extLst>
          </p:cNvPr>
          <p:cNvSpPr/>
          <p:nvPr/>
        </p:nvSpPr>
        <p:spPr>
          <a:xfrm>
            <a:off x="3673840" y="520101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F1A6131-B5E4-4B98-BB67-B17B3F29986B}"/>
              </a:ext>
            </a:extLst>
          </p:cNvPr>
          <p:cNvSpPr/>
          <p:nvPr/>
        </p:nvSpPr>
        <p:spPr>
          <a:xfrm>
            <a:off x="1827111" y="23950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686985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1</a:t>
                      </a:r>
                      <a:r>
                        <a:rPr lang="ko-KR" altLang="en-US" sz="1300" dirty="0"/>
                        <a:t>대</a:t>
                      </a:r>
                      <a:r>
                        <a:rPr lang="en-US" altLang="ko-KR" sz="1300" dirty="0"/>
                        <a:t>1</a:t>
                      </a:r>
                      <a:r>
                        <a:rPr lang="ko-KR" altLang="en-US" sz="1300" dirty="0"/>
                        <a:t>문의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문의에 대한 상세보기가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수정 버튼 클릭 시 작성한 글에 대한 수정이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삭제 버튼 클릭 시 자신이 작성한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문의가 삭제된다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뒤로 가기 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7" y="1154044"/>
            <a:ext cx="8501339" cy="521554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611957" y="19378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3880947-980F-4424-AAF3-A2EAAD3BAC94}"/>
              </a:ext>
            </a:extLst>
          </p:cNvPr>
          <p:cNvSpPr/>
          <p:nvPr/>
        </p:nvSpPr>
        <p:spPr>
          <a:xfrm>
            <a:off x="5439886" y="48244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A77DF3-D527-4CDC-977E-9DBDC0E7E5EB}"/>
              </a:ext>
            </a:extLst>
          </p:cNvPr>
          <p:cNvSpPr/>
          <p:nvPr/>
        </p:nvSpPr>
        <p:spPr>
          <a:xfrm>
            <a:off x="6354286" y="48244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D1B49-A04D-4060-A531-E507A6A46345}"/>
              </a:ext>
            </a:extLst>
          </p:cNvPr>
          <p:cNvSpPr/>
          <p:nvPr/>
        </p:nvSpPr>
        <p:spPr>
          <a:xfrm>
            <a:off x="7196678" y="48244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09246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1</a:t>
                      </a:r>
                      <a:r>
                        <a:rPr lang="ko-KR" altLang="en-US" sz="1300" dirty="0"/>
                        <a:t>대</a:t>
                      </a:r>
                      <a:r>
                        <a:rPr lang="en-US" altLang="ko-KR" sz="1300" dirty="0"/>
                        <a:t>1</a:t>
                      </a:r>
                      <a:r>
                        <a:rPr lang="ko-KR" altLang="en-US" sz="1300" dirty="0"/>
                        <a:t>문의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제목과 내용을 입력하여 관리자에게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문의를 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 버튼 클릭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글이 작성된다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뒤로 가기 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7" y="1154044"/>
            <a:ext cx="8501339" cy="521554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737462" y="19288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6B45B4D-A28E-464E-805B-8819A0E4224B}"/>
              </a:ext>
            </a:extLst>
          </p:cNvPr>
          <p:cNvSpPr/>
          <p:nvPr/>
        </p:nvSpPr>
        <p:spPr>
          <a:xfrm>
            <a:off x="3709698" y="49679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358FCBC-7A02-4D67-A545-AE28E1737E38}"/>
              </a:ext>
            </a:extLst>
          </p:cNvPr>
          <p:cNvSpPr/>
          <p:nvPr/>
        </p:nvSpPr>
        <p:spPr>
          <a:xfrm>
            <a:off x="4758569" y="49679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66926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활동 신청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마이페이지에서 활동 신청 현황 클릭 시 체험농장 신청 현황 및 일손 돕기 신청 현황을 리스트로 확인할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농장 신청 현황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신청 현황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명 클릭 시 체험농장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돕기의 상세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58" y="951747"/>
            <a:ext cx="6975942" cy="570629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2194662" y="281640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D65D792-7B41-4DDE-8DA3-ADA18D0F18D7}"/>
              </a:ext>
            </a:extLst>
          </p:cNvPr>
          <p:cNvSpPr/>
          <p:nvPr/>
        </p:nvSpPr>
        <p:spPr>
          <a:xfrm>
            <a:off x="3888991" y="420593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DB556-F925-4D9B-B5FB-5A842D94BBEF}"/>
              </a:ext>
            </a:extLst>
          </p:cNvPr>
          <p:cNvSpPr/>
          <p:nvPr/>
        </p:nvSpPr>
        <p:spPr>
          <a:xfrm>
            <a:off x="3888991" y="583424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1107352-5F25-4204-BFCA-9DDB12E50505}"/>
              </a:ext>
            </a:extLst>
          </p:cNvPr>
          <p:cNvSpPr/>
          <p:nvPr/>
        </p:nvSpPr>
        <p:spPr>
          <a:xfrm>
            <a:off x="2266670" y="34290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C58E5-06FC-426E-96C4-413A0378FB2C}"/>
              </a:ext>
            </a:extLst>
          </p:cNvPr>
          <p:cNvSpPr txBox="1"/>
          <p:nvPr/>
        </p:nvSpPr>
        <p:spPr>
          <a:xfrm>
            <a:off x="2410686" y="2765303"/>
            <a:ext cx="428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</a:rPr>
              <a:t>농장 체험 </a:t>
            </a:r>
            <a:r>
              <a:rPr lang="en-US" altLang="ko-KR" sz="1000" b="1" dirty="0">
                <a:solidFill>
                  <a:srgbClr val="FF0000"/>
                </a:solidFill>
              </a:rPr>
              <a:t>- &gt; </a:t>
            </a:r>
            <a:r>
              <a:rPr lang="ko-KR" altLang="en-US" sz="1000" b="1" dirty="0">
                <a:solidFill>
                  <a:srgbClr val="FF0000"/>
                </a:solidFill>
              </a:rPr>
              <a:t>체험 농장으로 수정됨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784A0C2-F830-4083-8338-C155CA574A48}"/>
              </a:ext>
            </a:extLst>
          </p:cNvPr>
          <p:cNvCxnSpPr/>
          <p:nvPr/>
        </p:nvCxnSpPr>
        <p:spPr>
          <a:xfrm>
            <a:off x="2230282" y="3049453"/>
            <a:ext cx="5838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2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웹 차별성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아이디어의 더 나은 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7C329D9-E718-4418-8115-38010157F60D}"/>
              </a:ext>
            </a:extLst>
          </p:cNvPr>
          <p:cNvGrpSpPr/>
          <p:nvPr/>
        </p:nvGrpSpPr>
        <p:grpSpPr>
          <a:xfrm>
            <a:off x="1412240" y="2422118"/>
            <a:ext cx="9367520" cy="2802658"/>
            <a:chOff x="1412240" y="2027671"/>
            <a:chExt cx="9367520" cy="280265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412240" y="2220467"/>
              <a:ext cx="1294039" cy="315007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편리기능 제공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916618" y="2027671"/>
              <a:ext cx="7863142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사이트를 이용하는 농민들을 위해 영농일지 프로그램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농작물 경매가격 정보 제공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날씨 정보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제공 등 편리 기능을 제공한다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412240" y="3272384"/>
              <a:ext cx="1294039" cy="315007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농촌체험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916618" y="3238248"/>
              <a:ext cx="7863142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농장에서 진행하는 농촌체험을 홍보 및 신청을 받을 수 있는 페이지를 제공한다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모서리가 둥근 직사각형 31">
              <a:extLst>
                <a:ext uri="{FF2B5EF4-FFF2-40B4-BE49-F238E27FC236}">
                  <a16:creationId xmlns:a16="http://schemas.microsoft.com/office/drawing/2014/main" id="{0EAFFFEF-4D29-4802-8B86-95CDC0D9A169}"/>
                </a:ext>
              </a:extLst>
            </p:cNvPr>
            <p:cNvSpPr/>
            <p:nvPr/>
          </p:nvSpPr>
          <p:spPr>
            <a:xfrm>
              <a:off x="1412240" y="4324301"/>
              <a:ext cx="1294039" cy="315007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일손 돕기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34BD413-EEE6-4EC5-9C52-8C0A76F632B3}"/>
                </a:ext>
              </a:extLst>
            </p:cNvPr>
            <p:cNvSpPr/>
            <p:nvPr/>
          </p:nvSpPr>
          <p:spPr>
            <a:xfrm>
              <a:off x="2916618" y="4133279"/>
              <a:ext cx="7863142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일손이 부족한 농민들을 위해 일손 돕기 신청 페이지를 제공하여 대학생들이 봉사 신청을 할 수 있는 페이지를 제공한다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1329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장바구니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체크박스로 선택 및 전체 선택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장바구니에 대한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장바구니에 담긴 상품들의 총 금액과 배송비를 포함한 총 주문 금액을 표시해준다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주문하기 버튼 클릭 시 주문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2" cy="521554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880899" y="190200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07453BA-3C7F-402D-B04B-01548B4AD245}"/>
              </a:ext>
            </a:extLst>
          </p:cNvPr>
          <p:cNvSpPr/>
          <p:nvPr/>
        </p:nvSpPr>
        <p:spPr>
          <a:xfrm>
            <a:off x="4068287" y="376181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F182C7-3B82-4194-9A64-9DE0FE4DE512}"/>
              </a:ext>
            </a:extLst>
          </p:cNvPr>
          <p:cNvSpPr/>
          <p:nvPr/>
        </p:nvSpPr>
        <p:spPr>
          <a:xfrm>
            <a:off x="1834967" y="421005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750430-035B-4CF0-93B7-42A7D110B498}"/>
              </a:ext>
            </a:extLst>
          </p:cNvPr>
          <p:cNvSpPr/>
          <p:nvPr/>
        </p:nvSpPr>
        <p:spPr>
          <a:xfrm>
            <a:off x="4212303" y="533960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880760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구매목록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8-8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자신이 구매한 상품에 대한 리스트를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 목록에 대해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정보 클릭 시 상품에 대한 판매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2" cy="521554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880899" y="190200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37D7AEF-B162-4761-88A8-8C6658A46BA0}"/>
              </a:ext>
            </a:extLst>
          </p:cNvPr>
          <p:cNvSpPr/>
          <p:nvPr/>
        </p:nvSpPr>
        <p:spPr>
          <a:xfrm>
            <a:off x="3602123" y="509344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0689589-3535-47A4-9FB8-DD3EB5772621}"/>
              </a:ext>
            </a:extLst>
          </p:cNvPr>
          <p:cNvSpPr/>
          <p:nvPr/>
        </p:nvSpPr>
        <p:spPr>
          <a:xfrm>
            <a:off x="2311205" y="303155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734588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구매내역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8-9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자신이 주문한 상품에 대한 상세 정보를 확인할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상세정보에는 주문금액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할인금액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배송비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정보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 상품 정보 등을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뒤로 가기 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026" y="1154044"/>
            <a:ext cx="7286861" cy="521554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2087086" y="183925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B70A466-EBCB-48B4-887F-15CA960A057F}"/>
              </a:ext>
            </a:extLst>
          </p:cNvPr>
          <p:cNvSpPr/>
          <p:nvPr/>
        </p:nvSpPr>
        <p:spPr>
          <a:xfrm>
            <a:off x="6811486" y="548788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794687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농업인 마이페이지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농장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판매 목록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8-10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분류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별 메뉴를 나누어 각 정보 페이지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카테고리에서는 농업인들을 위한 농장 관련 메뉴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 기본 정보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정보를 간략히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소개 페이지로 이동하는 링크와 판매한 상품의 수량을 나타낸다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사용자가 판매하는 상품 목록을 이미지와 가격으로 나열한다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이미지 또는 상품 이름 클릭 시 상품 판매 상세페이지로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현황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판매된 상품 목록을 상품명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주문 날짜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상태를 표시하여 표로 나열한다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상태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구매자가 상품을 구매하고 입금까지 완료했을 경우 결제 완료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입금하지 않았을 경우 미입금으로 표시한다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완료 표시를 클릭하면 현재 배송 상태 정보를 알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6544F774-B513-48B5-A0AE-533F19FBB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1"/>
          <a:stretch/>
        </p:blipFill>
        <p:spPr>
          <a:xfrm>
            <a:off x="4811798" y="2181226"/>
            <a:ext cx="4423326" cy="2876550"/>
          </a:xfrm>
          <a:prstGeom prst="rect">
            <a:avLst/>
          </a:prstGeom>
        </p:spPr>
      </p:pic>
      <p:pic>
        <p:nvPicPr>
          <p:cNvPr id="5" name="그림 4" descr="스크린샷, 과일이(가) 표시된 사진&#10;&#10;자동 생성된 설명">
            <a:extLst>
              <a:ext uri="{FF2B5EF4-FFF2-40B4-BE49-F238E27FC236}">
                <a16:creationId xmlns:a16="http://schemas.microsoft.com/office/drawing/2014/main" id="{55EF320D-045F-4DC2-B975-6DFF6DA15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6"/>
          <a:stretch/>
        </p:blipFill>
        <p:spPr>
          <a:xfrm>
            <a:off x="28972" y="1534651"/>
            <a:ext cx="4755784" cy="400812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400447" y="370294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1192500" y="236045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867548" y="349453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134894-4182-4466-9F4C-A20945E47EA5}"/>
              </a:ext>
            </a:extLst>
          </p:cNvPr>
          <p:cNvSpPr/>
          <p:nvPr/>
        </p:nvSpPr>
        <p:spPr>
          <a:xfrm>
            <a:off x="28973" y="1342625"/>
            <a:ext cx="4755784" cy="5520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header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68324-1173-4AC7-A48F-9EF1291C82D6}"/>
              </a:ext>
            </a:extLst>
          </p:cNvPr>
          <p:cNvSpPr/>
          <p:nvPr/>
        </p:nvSpPr>
        <p:spPr>
          <a:xfrm>
            <a:off x="4811797" y="4993609"/>
            <a:ext cx="4423326" cy="5520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footer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15EF47-963A-4ED7-BBB3-7939A890D0DE}"/>
              </a:ext>
            </a:extLst>
          </p:cNvPr>
          <p:cNvSpPr/>
          <p:nvPr/>
        </p:nvSpPr>
        <p:spPr>
          <a:xfrm>
            <a:off x="5534798" y="363207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20F381-C11A-4086-8183-61C01F847178}"/>
              </a:ext>
            </a:extLst>
          </p:cNvPr>
          <p:cNvSpPr/>
          <p:nvPr/>
        </p:nvSpPr>
        <p:spPr>
          <a:xfrm>
            <a:off x="8415375" y="380466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082403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957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농업인 마이페이지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농장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영농일지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8-11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캘린더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작성된 영농일지를 확인할 날짜 또는 영농일지를 작성할 날짜를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영농일지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캘린더에서 클릭한 날짜에 작성한 영농일지 목록이 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영농일지 추가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 시 해당 날짜에 새로 영농일지를 추가 작성할 수 있는 폼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날씨 제공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날짜의 날씨 정보를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이용하여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날씨에 따른 아이콘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최고기온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최저기온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 오는 날짜에는 강수량 표시한다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영농일지 작성 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영농일지 추가 버튼을 눌렀을 때 나타나는 작성 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작업 내용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작업량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작업 시간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작업 인원 작성 후 확인 버튼 클릭 시 목록에 새로 추가된다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885C5BA-5B6F-4F05-97FC-3BD200DC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87"/>
          <a:stretch/>
        </p:blipFill>
        <p:spPr>
          <a:xfrm>
            <a:off x="4609934" y="1816327"/>
            <a:ext cx="4479593" cy="37131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CE70C7-EB16-49A1-9B15-135C8DA39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" y="1366596"/>
            <a:ext cx="4438106" cy="514579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1997933" y="261120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583904-B6C3-471A-8833-688C7692C789}"/>
              </a:ext>
            </a:extLst>
          </p:cNvPr>
          <p:cNvSpPr/>
          <p:nvPr/>
        </p:nvSpPr>
        <p:spPr>
          <a:xfrm>
            <a:off x="86101" y="6435616"/>
            <a:ext cx="4438104" cy="4762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footer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2362105" y="604566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237EB98-28FF-4106-B474-0115DF624F4B}"/>
              </a:ext>
            </a:extLst>
          </p:cNvPr>
          <p:cNvSpPr/>
          <p:nvPr/>
        </p:nvSpPr>
        <p:spPr>
          <a:xfrm>
            <a:off x="971306" y="538548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25487C-5493-4159-9FDB-A84A22044166}"/>
              </a:ext>
            </a:extLst>
          </p:cNvPr>
          <p:cNvSpPr/>
          <p:nvPr/>
        </p:nvSpPr>
        <p:spPr>
          <a:xfrm>
            <a:off x="86101" y="921091"/>
            <a:ext cx="4438105" cy="4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header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58DE671-3FDD-49C6-9496-4EE54192AAC0}"/>
              </a:ext>
            </a:extLst>
          </p:cNvPr>
          <p:cNvSpPr/>
          <p:nvPr/>
        </p:nvSpPr>
        <p:spPr>
          <a:xfrm>
            <a:off x="3352705" y="521189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618E34-D1A4-4286-89DF-AD7467653936}"/>
              </a:ext>
            </a:extLst>
          </p:cNvPr>
          <p:cNvSpPr/>
          <p:nvPr/>
        </p:nvSpPr>
        <p:spPr>
          <a:xfrm>
            <a:off x="5419464" y="279581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BCC479-BEBB-43A6-9BF8-B2CA18A53B0B}"/>
              </a:ext>
            </a:extLst>
          </p:cNvPr>
          <p:cNvSpPr/>
          <p:nvPr/>
        </p:nvSpPr>
        <p:spPr>
          <a:xfrm>
            <a:off x="4609934" y="5385488"/>
            <a:ext cx="4479592" cy="4762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footer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362217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농업인 마이페이지 </a:t>
                      </a:r>
                      <a:r>
                        <a:rPr lang="en-US" altLang="ko-KR" sz="1300" dirty="0"/>
                        <a:t>– (</a:t>
                      </a:r>
                      <a:r>
                        <a:rPr lang="ko-KR" altLang="en-US" sz="1300" dirty="0"/>
                        <a:t>활동 신청현황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8-12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신청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사용자가 농업인 사용자의 농장 체험을 신청한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체험명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신청한 체험 날짜 정보 제공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승인 체크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날짜의 체험이 가능할 때 승인 버튼을 눌러 신청을 승인한다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날짜의 체험이 불가능할 경우 취소 버튼을 눌러 신청을 받지 않는다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신청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사용자가 농장 일손 돕기를 신청한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신청한 작업 구분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 날짜 정보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캘린더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달 기준 달력에서 날짜 별 신청 구분을 표시해준다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날짜 클릭 시 해당 날짜의 신청 현황이 목록으로 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C8D72C5-6165-452B-A1FC-13242B5A9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" y="884488"/>
            <a:ext cx="4616191" cy="36436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F8E369-BB7A-4BE6-B1AA-4EAB0ABF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" r="2434"/>
          <a:stretch/>
        </p:blipFill>
        <p:spPr>
          <a:xfrm>
            <a:off x="4783104" y="1189049"/>
            <a:ext cx="4380928" cy="504030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851802" y="272843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3912870" y="287245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07BE857-135F-47E1-A6A8-6BDE2B688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4"/>
          <a:stretch/>
        </p:blipFill>
        <p:spPr>
          <a:xfrm>
            <a:off x="66313" y="4502352"/>
            <a:ext cx="4616191" cy="22399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C8E7BB-DFA3-4F75-863A-D2474CEEAD44}"/>
              </a:ext>
            </a:extLst>
          </p:cNvPr>
          <p:cNvSpPr/>
          <p:nvPr/>
        </p:nvSpPr>
        <p:spPr>
          <a:xfrm>
            <a:off x="66311" y="884488"/>
            <a:ext cx="4616191" cy="4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header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D94BEF-F0D4-4A4B-A222-5748FA3B8F1D}"/>
              </a:ext>
            </a:extLst>
          </p:cNvPr>
          <p:cNvSpPr/>
          <p:nvPr/>
        </p:nvSpPr>
        <p:spPr>
          <a:xfrm>
            <a:off x="4783104" y="6071441"/>
            <a:ext cx="4380928" cy="4762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footer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098AB-80CF-4C61-9A37-0D438F879201}"/>
              </a:ext>
            </a:extLst>
          </p:cNvPr>
          <p:cNvSpPr/>
          <p:nvPr/>
        </p:nvSpPr>
        <p:spPr>
          <a:xfrm>
            <a:off x="842277" y="452818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5443F1-E9DB-4431-B1C2-647865123D2F}"/>
              </a:ext>
            </a:extLst>
          </p:cNvPr>
          <p:cNvSpPr/>
          <p:nvPr/>
        </p:nvSpPr>
        <p:spPr>
          <a:xfrm>
            <a:off x="4880877" y="148018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232412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31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9. </a:t>
            </a:r>
            <a:r>
              <a:rPr lang="ko-KR" altLang="en-US" sz="2000" dirty="0"/>
              <a:t>관리자 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100781"/>
            <a:ext cx="71902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관리자 메인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 관리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 사용자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9-3.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 관리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 사용자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9-4.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 관리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 신청 목록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9-5.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 회원가입 신청 승인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9-6.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 상품 판매 리스트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9-7.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결제 처리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9-8.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공지 및 질문 리스트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9-9.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공지사항 및 자주 묻는 질문 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9-10.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 관리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9-11.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상세페이지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9-12.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답변 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9-13.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답변 완료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8331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E81B-78F5-4531-8DA7-C0F1DEFF6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B32DDA-6C6C-4309-8096-A6F64733E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B02E6E-A183-4430-896D-6D132FDEFDC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관리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결제처리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상품관리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고객센터로 구성되어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관리자로서 승인이 미처리된 농장 신청 목록을 불러와 메인에서 처리할 수 있게 나타내어 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관리자로서 사용자들의 불편사항이나 질문 사항들에 대한 답변을 하지 않은 리스트를 가져와 미 승인 처리된 것들을 빠르게 처리하기 위한 메인 페이지이다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서브메뉴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메뉴 마우스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 서브메뉴가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46E6C08-E104-48A8-9EBE-BFBEB1E8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97" y="1016607"/>
            <a:ext cx="5734050" cy="553382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016E399-4281-427C-9F2B-4E087D3C36FD}"/>
              </a:ext>
            </a:extLst>
          </p:cNvPr>
          <p:cNvSpPr/>
          <p:nvPr/>
        </p:nvSpPr>
        <p:spPr>
          <a:xfrm>
            <a:off x="1877421" y="12545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76F1994-F913-41B8-A87E-E60BD542F2DD}"/>
              </a:ext>
            </a:extLst>
          </p:cNvPr>
          <p:cNvSpPr/>
          <p:nvPr/>
        </p:nvSpPr>
        <p:spPr>
          <a:xfrm>
            <a:off x="2280833" y="16002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9552686-A09C-4871-A5CA-5F12F468CD44}"/>
              </a:ext>
            </a:extLst>
          </p:cNvPr>
          <p:cNvSpPr/>
          <p:nvPr/>
        </p:nvSpPr>
        <p:spPr>
          <a:xfrm>
            <a:off x="2125071" y="220186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18EA34D-D99F-4627-94A8-2542CDC238DB}"/>
              </a:ext>
            </a:extLst>
          </p:cNvPr>
          <p:cNvSpPr/>
          <p:nvPr/>
        </p:nvSpPr>
        <p:spPr>
          <a:xfrm>
            <a:off x="2125071" y="378351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A4230B-ADF4-492E-8BC1-325D77301632}"/>
              </a:ext>
            </a:extLst>
          </p:cNvPr>
          <p:cNvSpPr/>
          <p:nvPr/>
        </p:nvSpPr>
        <p:spPr>
          <a:xfrm>
            <a:off x="3594847" y="3509963"/>
            <a:ext cx="1712259" cy="273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E13E2D-813A-48B6-90D6-4F30E9090883}"/>
              </a:ext>
            </a:extLst>
          </p:cNvPr>
          <p:cNvSpPr/>
          <p:nvPr/>
        </p:nvSpPr>
        <p:spPr>
          <a:xfrm>
            <a:off x="3681692" y="6322912"/>
            <a:ext cx="1712259" cy="273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064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회원 관리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농업인 사용자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가입한 농업인 사용자의 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 날짜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 수 등의 정보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사용자의 농장 소개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활동 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탈퇴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체크박스에 체크한 사용자의 활동을 정지시키거나 강제 탈퇴할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사용자의 정보를 검색하여 관리한다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7E8C1-0FEF-4537-A128-1BEA090C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077393"/>
            <a:ext cx="6962775" cy="53721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396757" y="220075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7019925" y="250669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098AB-80CF-4C61-9A37-0D438F879201}"/>
              </a:ext>
            </a:extLst>
          </p:cNvPr>
          <p:cNvSpPr/>
          <p:nvPr/>
        </p:nvSpPr>
        <p:spPr>
          <a:xfrm>
            <a:off x="6502032" y="424815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E988438-6802-4FBD-906E-C6DE9A660A9F}"/>
              </a:ext>
            </a:extLst>
          </p:cNvPr>
          <p:cNvSpPr/>
          <p:nvPr/>
        </p:nvSpPr>
        <p:spPr>
          <a:xfrm>
            <a:off x="6799709" y="226904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391412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회원 관리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일반 사용자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가입한 사용자들의 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 날짜 등의 정보를 표시한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사용자의 정보를 검색하여 관리한다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활동 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탈퇴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체크박스에 체크한 사용자의 활동을 정지시키거나 강제 탈퇴할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0B9307C-DA23-4FA8-8D5C-9190F7C13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052511"/>
            <a:ext cx="7091847" cy="548669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358657" y="214779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6781800" y="221980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098AB-80CF-4C61-9A37-0D438F879201}"/>
              </a:ext>
            </a:extLst>
          </p:cNvPr>
          <p:cNvSpPr/>
          <p:nvPr/>
        </p:nvSpPr>
        <p:spPr>
          <a:xfrm>
            <a:off x="6511557" y="429577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0842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구현 목표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주 기능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776549" y="2275140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영농일지 프로그램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영농일지 작성 프로그램을 제공한다 </a:t>
            </a:r>
          </a:p>
        </p:txBody>
      </p:sp>
      <p:sp>
        <p:nvSpPr>
          <p:cNvPr id="2" name="모서리가 둥근 직사각형 75">
            <a:extLst>
              <a:ext uri="{FF2B5EF4-FFF2-40B4-BE49-F238E27FC236}">
                <a16:creationId xmlns:a16="http://schemas.microsoft.com/office/drawing/2014/main" id="{08EB0B88-076D-4CE2-B8F8-FEDF7E1B58F9}"/>
              </a:ext>
            </a:extLst>
          </p:cNvPr>
          <p:cNvSpPr/>
          <p:nvPr/>
        </p:nvSpPr>
        <p:spPr>
          <a:xfrm>
            <a:off x="6196151" y="1689210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날씨</a:t>
            </a:r>
            <a:r>
              <a:rPr lang="en-US" altLang="ko-KR" sz="1600" b="1" dirty="0">
                <a:solidFill>
                  <a:srgbClr val="3A9258"/>
                </a:solidFill>
              </a:rPr>
              <a:t>, </a:t>
            </a:r>
            <a:r>
              <a:rPr lang="ko-KR" altLang="en-US" sz="1600" b="1" dirty="0">
                <a:solidFill>
                  <a:srgbClr val="3A9258"/>
                </a:solidFill>
              </a:rPr>
              <a:t>경매가격 정보 제공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농민들에게 필요한 정보를 제공한다</a:t>
            </a:r>
          </a:p>
        </p:txBody>
      </p:sp>
      <p:sp>
        <p:nvSpPr>
          <p:cNvPr id="3" name="모서리가 둥근 직사각형 75">
            <a:extLst>
              <a:ext uri="{FF2B5EF4-FFF2-40B4-BE49-F238E27FC236}">
                <a16:creationId xmlns:a16="http://schemas.microsoft.com/office/drawing/2014/main" id="{91675C3E-BC62-471C-A4D7-C31A2E7AE530}"/>
              </a:ext>
            </a:extLst>
          </p:cNvPr>
          <p:cNvSpPr/>
          <p:nvPr/>
        </p:nvSpPr>
        <p:spPr>
          <a:xfrm>
            <a:off x="1776549" y="4032928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농장 체험</a:t>
            </a:r>
            <a:r>
              <a:rPr lang="en-US" altLang="ko-KR" sz="1600" b="1" dirty="0">
                <a:solidFill>
                  <a:srgbClr val="3A9258"/>
                </a:solidFill>
              </a:rPr>
              <a:t>&amp;</a:t>
            </a:r>
            <a:r>
              <a:rPr lang="ko-KR" altLang="en-US" sz="1600" b="1" dirty="0">
                <a:solidFill>
                  <a:srgbClr val="3A9258"/>
                </a:solidFill>
              </a:rPr>
              <a:t>일손 돕기 신청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농장 체험 또는 일손 돕기를 신청하여 농촌을 체험하고 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봉사를 할 수 있다</a:t>
            </a:r>
          </a:p>
        </p:txBody>
      </p:sp>
      <p:sp>
        <p:nvSpPr>
          <p:cNvPr id="4" name="모서리가 둥근 직사각형 75">
            <a:extLst>
              <a:ext uri="{FF2B5EF4-FFF2-40B4-BE49-F238E27FC236}">
                <a16:creationId xmlns:a16="http://schemas.microsoft.com/office/drawing/2014/main" id="{593B201D-E242-4BB0-A84D-C0972835F260}"/>
              </a:ext>
            </a:extLst>
          </p:cNvPr>
          <p:cNvSpPr/>
          <p:nvPr/>
        </p:nvSpPr>
        <p:spPr>
          <a:xfrm>
            <a:off x="6196151" y="3303139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농산물 판매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제철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일상 먹거리 판매페이지를 제공한다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소비자는 판매 페이지에서 농산물을 구매할 수 있다</a:t>
            </a:r>
          </a:p>
        </p:txBody>
      </p:sp>
      <p:sp>
        <p:nvSpPr>
          <p:cNvPr id="6" name="모서리가 둥근 직사각형 75">
            <a:extLst>
              <a:ext uri="{FF2B5EF4-FFF2-40B4-BE49-F238E27FC236}">
                <a16:creationId xmlns:a16="http://schemas.microsoft.com/office/drawing/2014/main" id="{63BC2AFC-7C06-47D2-A4CF-B44CF1CEFC84}"/>
              </a:ext>
            </a:extLst>
          </p:cNvPr>
          <p:cNvSpPr/>
          <p:nvPr/>
        </p:nvSpPr>
        <p:spPr>
          <a:xfrm>
            <a:off x="6196151" y="4917068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회원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로그인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소셜 로그인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회원가입 등 회원관련 기능을 제공한다 </a:t>
            </a:r>
          </a:p>
        </p:txBody>
      </p:sp>
    </p:spTree>
    <p:extLst>
      <p:ext uri="{BB962C8B-B14F-4D97-AF65-F5344CB8AC3E}">
        <p14:creationId xmlns:p14="http://schemas.microsoft.com/office/powerpoint/2010/main" val="21753052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회원 관리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농업인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신청 목록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신청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회원 가입 시 작성한 농장 신청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신청한 농장 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 날짜 표시해준다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 선택 후 삭제 버튼 클릭 시 농장 신청을 반려할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 선택 후 수락 버튼 클릭 시 농장 신청을 수락하여 농업인 회원 가입이 완료된다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각각의 농장명을 클릭하면 해당 신청서 상세보기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09896F1-6871-4476-9D6C-8D9F6784E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21" y="1066995"/>
            <a:ext cx="6935168" cy="538237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444382" y="215312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6396116" y="427253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098AB-80CF-4C61-9A37-0D438F879201}"/>
              </a:ext>
            </a:extLst>
          </p:cNvPr>
          <p:cNvSpPr/>
          <p:nvPr/>
        </p:nvSpPr>
        <p:spPr>
          <a:xfrm>
            <a:off x="7645370" y="427253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280B3C-12A9-4919-B741-1624F4DF6949}"/>
              </a:ext>
            </a:extLst>
          </p:cNvPr>
          <p:cNvSpPr/>
          <p:nvPr/>
        </p:nvSpPr>
        <p:spPr>
          <a:xfrm>
            <a:off x="3673445" y="247811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72E5-7C63-41F4-9C44-D97EDC5CBEA0}"/>
              </a:ext>
            </a:extLst>
          </p:cNvPr>
          <p:cNvSpPr/>
          <p:nvPr/>
        </p:nvSpPr>
        <p:spPr>
          <a:xfrm>
            <a:off x="1259611" y="2850776"/>
            <a:ext cx="1090711" cy="197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00B050"/>
                </a:solidFill>
              </a:rPr>
              <a:t>농업인 신청 목록</a:t>
            </a:r>
          </a:p>
        </p:txBody>
      </p:sp>
    </p:spTree>
    <p:extLst>
      <p:ext uri="{BB962C8B-B14F-4D97-AF65-F5344CB8AC3E}">
        <p14:creationId xmlns:p14="http://schemas.microsoft.com/office/powerpoint/2010/main" val="18484846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1D5AC-0FEA-4BE8-B7B5-A6E5F82E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FD3EF-CB9A-4315-AB1A-F518CF9E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E62035A-8A5B-4498-ABCE-AD7C278A1C9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회원가입 신청 승인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승인 버튼 클릭 시 농업인의 회원가입이 완료된다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보류 버튼 클릭 시 농업인의 회원가입이 잠시 보류된다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DBD201E-FEFD-4B69-A01C-92CE8FD4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30" y="1027906"/>
            <a:ext cx="5720764" cy="570828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A5C2F71-9D0A-4F2C-9739-1E21FD3BF34E}"/>
              </a:ext>
            </a:extLst>
          </p:cNvPr>
          <p:cNvSpPr/>
          <p:nvPr/>
        </p:nvSpPr>
        <p:spPr>
          <a:xfrm>
            <a:off x="4786512" y="59541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DE9360-B04A-4FBB-8BD3-53946C13389F}"/>
              </a:ext>
            </a:extLst>
          </p:cNvPr>
          <p:cNvSpPr/>
          <p:nvPr/>
        </p:nvSpPr>
        <p:spPr>
          <a:xfrm>
            <a:off x="3921358" y="59541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324929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9B3E-4B3D-4D6C-9998-201C60DF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F6531-FCD6-44FF-9712-9FB8BD81C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2C6E80-B8F1-4C9D-9CF1-605E98111B3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상품 판매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체크박스에서 체크하면 한번에 처리할 수 있는 기능을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승인 버튼 클릭 시 체크된 목록 승인신청 완료한다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보류 버튼 클릭 시 상품 판매리스트에 체크가 해제되고 판매가 보류된다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상품명 클릭 시 판매 상세 페이지로 이동하게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6333533-4D77-482E-8226-D69F548F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09" y="1027906"/>
            <a:ext cx="6925862" cy="553501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692602B-059B-42BA-B479-71BDC9A82587}"/>
              </a:ext>
            </a:extLst>
          </p:cNvPr>
          <p:cNvSpPr/>
          <p:nvPr/>
        </p:nvSpPr>
        <p:spPr>
          <a:xfrm>
            <a:off x="2061242" y="265052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D5D74A0-6583-4FAC-A294-1CD9AD8129BD}"/>
              </a:ext>
            </a:extLst>
          </p:cNvPr>
          <p:cNvSpPr/>
          <p:nvPr/>
        </p:nvSpPr>
        <p:spPr>
          <a:xfrm>
            <a:off x="7296630" y="451405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2406FD-E8D3-4F48-9127-7D12ABE1D5C2}"/>
              </a:ext>
            </a:extLst>
          </p:cNvPr>
          <p:cNvSpPr/>
          <p:nvPr/>
        </p:nvSpPr>
        <p:spPr>
          <a:xfrm>
            <a:off x="6577105" y="451405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8771774-9184-489B-AD66-944960B735A9}"/>
              </a:ext>
            </a:extLst>
          </p:cNvPr>
          <p:cNvSpPr/>
          <p:nvPr/>
        </p:nvSpPr>
        <p:spPr>
          <a:xfrm>
            <a:off x="2768875" y="327047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986067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E81B-78F5-4531-8DA7-C0F1DEFF6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B32DDA-6C6C-4309-8096-A6F64733E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B02E6E-A183-4430-896D-6D132FDEFDC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결제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진행상태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클릭하여 원하는      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상태로 바로 검색 가능하다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기간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기간을 설정하여 검색이 가능하다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조건검색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주문건을 키워드로 검색 가능하다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처리상태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승인이 되었는지 발급해주는 처리 상황을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66BF190-945A-492A-8B72-73EB2D8E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887855"/>
            <a:ext cx="9146607" cy="54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706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E81B-78F5-4531-8DA7-C0F1DEFF6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B32DDA-6C6C-4309-8096-A6F64733E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B02E6E-A183-4430-896D-6D132FDEFDC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 </a:t>
                      </a:r>
                      <a:r>
                        <a:rPr lang="ko-KR" altLang="en-US" sz="1300" dirty="0"/>
                        <a:t>공지 및 질문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9-8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질문의 간단한 제목과 관리자의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게시한 날짜가 표시되는 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부터 자주 묻는 질문 순서대로 정렬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 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질문의 상세페이지로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 작성 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질문을 작성할 수 있는 폼이 있는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삭제 및 선택 삭제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체크박스를 이용하여 선택된 것들은 삭제 버튼을 누르게 되면 삭제된다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45B2742-78C9-4605-B5F6-09343A77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83" y="1122363"/>
            <a:ext cx="7731623" cy="511894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528106-1D95-4D0E-B9C7-B43ABB85FF25}"/>
              </a:ext>
            </a:extLst>
          </p:cNvPr>
          <p:cNvSpPr/>
          <p:nvPr/>
        </p:nvSpPr>
        <p:spPr>
          <a:xfrm>
            <a:off x="2245687" y="231616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B7EDE8-18C3-46CD-808F-26F6CEE56E2D}"/>
              </a:ext>
            </a:extLst>
          </p:cNvPr>
          <p:cNvSpPr/>
          <p:nvPr/>
        </p:nvSpPr>
        <p:spPr>
          <a:xfrm>
            <a:off x="3574976" y="305958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290DC8-6542-435E-A546-38FB13BED8B0}"/>
              </a:ext>
            </a:extLst>
          </p:cNvPr>
          <p:cNvSpPr/>
          <p:nvPr/>
        </p:nvSpPr>
        <p:spPr>
          <a:xfrm>
            <a:off x="7384534" y="476405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8A2512-88E6-4ABD-898A-1CCFEA75B7C6}"/>
              </a:ext>
            </a:extLst>
          </p:cNvPr>
          <p:cNvSpPr/>
          <p:nvPr/>
        </p:nvSpPr>
        <p:spPr>
          <a:xfrm>
            <a:off x="2389703" y="273591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B92F076-ED8B-408E-8068-C7DF6A41C6B3}"/>
              </a:ext>
            </a:extLst>
          </p:cNvPr>
          <p:cNvSpPr/>
          <p:nvPr/>
        </p:nvSpPr>
        <p:spPr>
          <a:xfrm>
            <a:off x="6762369" y="476405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26015F-06D1-43CA-9324-C0A8AF6C1B92}"/>
              </a:ext>
            </a:extLst>
          </p:cNvPr>
          <p:cNvSpPr/>
          <p:nvPr/>
        </p:nvSpPr>
        <p:spPr>
          <a:xfrm>
            <a:off x="3388659" y="3316940"/>
            <a:ext cx="932329" cy="26716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입점문의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0F6A93-3833-460B-924D-E749FBB7AA07}"/>
              </a:ext>
            </a:extLst>
          </p:cNvPr>
          <p:cNvSpPr/>
          <p:nvPr/>
        </p:nvSpPr>
        <p:spPr>
          <a:xfrm>
            <a:off x="3370729" y="3676182"/>
            <a:ext cx="1201270" cy="214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   판매 문의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5310F9-7D90-4FCF-98CE-FA8BF023A80A}"/>
              </a:ext>
            </a:extLst>
          </p:cNvPr>
          <p:cNvSpPr/>
          <p:nvPr/>
        </p:nvSpPr>
        <p:spPr>
          <a:xfrm>
            <a:off x="3361764" y="3994148"/>
            <a:ext cx="1201270" cy="214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결제 </a:t>
            </a:r>
            <a:r>
              <a:rPr lang="ko-KR" altLang="en-US" sz="10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609F5F-CBBD-42FC-A663-469D29F442D6}"/>
              </a:ext>
            </a:extLst>
          </p:cNvPr>
          <p:cNvSpPr/>
          <p:nvPr/>
        </p:nvSpPr>
        <p:spPr>
          <a:xfrm>
            <a:off x="3361764" y="4325965"/>
            <a:ext cx="1201270" cy="214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   회원가입 문의</a:t>
            </a:r>
          </a:p>
        </p:txBody>
      </p:sp>
    </p:spTree>
    <p:extLst>
      <p:ext uri="{BB962C8B-B14F-4D97-AF65-F5344CB8AC3E}">
        <p14:creationId xmlns:p14="http://schemas.microsoft.com/office/powerpoint/2010/main" val="3305370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E81B-78F5-4531-8DA7-C0F1DEFF6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B32DDA-6C6C-4309-8096-A6F64733E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B02E6E-A183-4430-896D-6D132FDEFDC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공지사항 및 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자주 묻는 질문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9-9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오류나 개선사항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등등 농업인들과 일반 사용자들에게 필요한 정보를 등록할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 유형 선택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 유형을 선택할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자주 묻는 질문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등록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자주 묻는 질문을 등록 할 수 있는 버튼이다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취소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 밑 자주 묻는 질문을 등록하지 않고 공지사항 및 자주 묻는 질문 리스트 페이지로 넘어갈 수 있는 버튼이다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D5DEE1-30B6-4153-9DC0-E3998A88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28" y="1158072"/>
            <a:ext cx="6475228" cy="56999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BD3172-3C8B-49E3-A6D9-9EAAC1B6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77" y="1450386"/>
            <a:ext cx="238125" cy="238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33261D-9E6A-4E10-B219-B62D3D88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339" y="2068513"/>
            <a:ext cx="228600" cy="247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494974-EA4F-49AD-A4DB-E4782DA74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184" y="5811021"/>
            <a:ext cx="228600" cy="228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88788D-DD04-4CE5-9A71-2BB962202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529" y="5840704"/>
            <a:ext cx="20955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53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관리자페이지 </a:t>
                      </a:r>
                      <a:r>
                        <a:rPr lang="en-US" altLang="ko-KR" sz="1300" dirty="0"/>
                        <a:t>- 1</a:t>
                      </a:r>
                      <a:r>
                        <a:rPr lang="ko-KR" altLang="en-US" sz="1300" dirty="0"/>
                        <a:t>대</a:t>
                      </a:r>
                      <a:r>
                        <a:rPr lang="en-US" altLang="ko-KR" sz="1300" dirty="0"/>
                        <a:t>1 </a:t>
                      </a:r>
                      <a:r>
                        <a:rPr lang="ko-KR" altLang="en-US" sz="1300" dirty="0"/>
                        <a:t>문의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9-10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사용자를 클릭하면 일반 사용자가 관리자에게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문의한 목록을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사용자를 클릭하면 농업인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사용자가 관리자에게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문의한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목록을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내용 목록들을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743" y="1496873"/>
            <a:ext cx="4062095" cy="42892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4057" y="1489112"/>
            <a:ext cx="4051062" cy="430384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95D3C54-7F61-4CFB-A2AF-596876D3D64D}"/>
              </a:ext>
            </a:extLst>
          </p:cNvPr>
          <p:cNvSpPr/>
          <p:nvPr/>
        </p:nvSpPr>
        <p:spPr>
          <a:xfrm>
            <a:off x="464474" y="229587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CF1758-6395-45AC-BBBB-C67FA87E5A3F}"/>
              </a:ext>
            </a:extLst>
          </p:cNvPr>
          <p:cNvSpPr/>
          <p:nvPr/>
        </p:nvSpPr>
        <p:spPr>
          <a:xfrm>
            <a:off x="5341274" y="229587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3FCF8E-EA73-467E-9070-2B9A754E3D08}"/>
              </a:ext>
            </a:extLst>
          </p:cNvPr>
          <p:cNvSpPr/>
          <p:nvPr/>
        </p:nvSpPr>
        <p:spPr>
          <a:xfrm>
            <a:off x="1737461" y="489317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598DA1-9F94-4EAD-80E4-82356E7F41A0}"/>
              </a:ext>
            </a:extLst>
          </p:cNvPr>
          <p:cNvSpPr/>
          <p:nvPr/>
        </p:nvSpPr>
        <p:spPr>
          <a:xfrm>
            <a:off x="5978254" y="489317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58499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관리자페이지 </a:t>
                      </a:r>
                      <a:r>
                        <a:rPr lang="en-US" altLang="ko-KR" sz="1300" dirty="0"/>
                        <a:t>-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제목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질문자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내용에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대해 알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제목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질문자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내용에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대해 알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 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답변하기 버튼을 누르면 답변을 작성할 수 있는 폼이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Ajax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질문 내용 밑에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버튼을 누르면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목록으로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83" y="1516172"/>
            <a:ext cx="4197756" cy="41175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230" y="1487615"/>
            <a:ext cx="4186355" cy="414610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95D3C54-7F61-4CFB-A2AF-596876D3D64D}"/>
              </a:ext>
            </a:extLst>
          </p:cNvPr>
          <p:cNvSpPr/>
          <p:nvPr/>
        </p:nvSpPr>
        <p:spPr>
          <a:xfrm>
            <a:off x="401721" y="215185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CF1758-6395-45AC-BBBB-C67FA87E5A3F}"/>
              </a:ext>
            </a:extLst>
          </p:cNvPr>
          <p:cNvSpPr/>
          <p:nvPr/>
        </p:nvSpPr>
        <p:spPr>
          <a:xfrm>
            <a:off x="4785462" y="215185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3FCF8E-EA73-467E-9070-2B9A754E3D08}"/>
              </a:ext>
            </a:extLst>
          </p:cNvPr>
          <p:cNvSpPr/>
          <p:nvPr/>
        </p:nvSpPr>
        <p:spPr>
          <a:xfrm>
            <a:off x="1719531" y="507693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598DA1-9F94-4EAD-80E4-82356E7F41A0}"/>
              </a:ext>
            </a:extLst>
          </p:cNvPr>
          <p:cNvSpPr/>
          <p:nvPr/>
        </p:nvSpPr>
        <p:spPr>
          <a:xfrm>
            <a:off x="6175478" y="507693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9046988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관리자페이지 </a:t>
                      </a:r>
                      <a:r>
                        <a:rPr lang="en-US" altLang="ko-KR" sz="1300" dirty="0"/>
                        <a:t>-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답변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작성 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미답변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문의 상세 페이지에서 답변하기 버튼을 클릭하면 답변 작성 폼이 나온다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제목과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내용을 작성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 답변하기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페이지는 같다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작성하기 버튼을 누르면 답변이 작성된다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버튼을 누르면 답변 작성 폼이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사라진다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721" y="1107927"/>
            <a:ext cx="3760077" cy="54581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868" y="1107927"/>
            <a:ext cx="3739598" cy="545812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95D3C54-7F61-4CFB-A2AF-596876D3D64D}"/>
              </a:ext>
            </a:extLst>
          </p:cNvPr>
          <p:cNvSpPr/>
          <p:nvPr/>
        </p:nvSpPr>
        <p:spPr>
          <a:xfrm>
            <a:off x="473439" y="40971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191D090-2EE4-4975-AD54-D4B54F29DB15}"/>
              </a:ext>
            </a:extLst>
          </p:cNvPr>
          <p:cNvSpPr/>
          <p:nvPr/>
        </p:nvSpPr>
        <p:spPr>
          <a:xfrm>
            <a:off x="4837868" y="40971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EA735E-ADD3-4AD8-8167-7EC75E40468E}"/>
              </a:ext>
            </a:extLst>
          </p:cNvPr>
          <p:cNvSpPr/>
          <p:nvPr/>
        </p:nvSpPr>
        <p:spPr>
          <a:xfrm>
            <a:off x="1745045" y="60694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F90F40-C97A-493C-99EF-8D87A3D8AAB4}"/>
              </a:ext>
            </a:extLst>
          </p:cNvPr>
          <p:cNvSpPr/>
          <p:nvPr/>
        </p:nvSpPr>
        <p:spPr>
          <a:xfrm>
            <a:off x="6191539" y="60694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873982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모두의 농장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관리자페이지 </a:t>
                      </a:r>
                      <a:r>
                        <a:rPr lang="en-US" altLang="ko-KR" sz="1300" dirty="0"/>
                        <a:t>-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답변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제목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내용을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문의의 답변이 완료된 페이지는 이미지와 같이 동일하다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답변수정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삭제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수정 버튼을 누르면 답변 수정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수정 폼은 답변 작성 폼과 동일하다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삭제 버튼을 누르면 답변이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삭제된다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버튼을 누르면 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페이지로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95" y="1107927"/>
            <a:ext cx="3665729" cy="54581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0623" y="1107927"/>
            <a:ext cx="3594087" cy="545812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95D3C54-7F61-4CFB-A2AF-596876D3D64D}"/>
              </a:ext>
            </a:extLst>
          </p:cNvPr>
          <p:cNvSpPr/>
          <p:nvPr/>
        </p:nvSpPr>
        <p:spPr>
          <a:xfrm>
            <a:off x="545157" y="369297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191D090-2EE4-4975-AD54-D4B54F29DB15}"/>
              </a:ext>
            </a:extLst>
          </p:cNvPr>
          <p:cNvSpPr/>
          <p:nvPr/>
        </p:nvSpPr>
        <p:spPr>
          <a:xfrm>
            <a:off x="4999233" y="369297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EA735E-ADD3-4AD8-8167-7EC75E40468E}"/>
              </a:ext>
            </a:extLst>
          </p:cNvPr>
          <p:cNvSpPr/>
          <p:nvPr/>
        </p:nvSpPr>
        <p:spPr>
          <a:xfrm>
            <a:off x="1476104" y="615159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F90F40-C97A-493C-99EF-8D87A3D8AAB4}"/>
              </a:ext>
            </a:extLst>
          </p:cNvPr>
          <p:cNvSpPr/>
          <p:nvPr/>
        </p:nvSpPr>
        <p:spPr>
          <a:xfrm>
            <a:off x="5886261" y="615159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9484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0598" y="695690"/>
            <a:ext cx="3890809" cy="1178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47298" y="2345744"/>
            <a:ext cx="637042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기획</a:t>
            </a:r>
            <a:endParaRPr lang="en-US" altLang="ko-KR" sz="44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청년농을 위한 농장</a:t>
            </a:r>
            <a:r>
              <a:rPr lang="en-US" altLang="ko-KR" sz="1200" dirty="0">
                <a:solidFill>
                  <a:prstClr val="white"/>
                </a:solidFill>
              </a:rPr>
              <a:t>&amp;</a:t>
            </a:r>
            <a:r>
              <a:rPr lang="ko-KR" altLang="en-US" sz="1200" dirty="0">
                <a:solidFill>
                  <a:prstClr val="white"/>
                </a:solidFill>
              </a:rPr>
              <a:t>농작물 홍보 및 판로개척 지원 사이트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21087" y="3767778"/>
            <a:ext cx="274982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3A925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everyonesfarm.co.kr</a:t>
            </a:r>
            <a:endParaRPr lang="en-US" altLang="ko-KR" sz="2000" b="1" kern="0" dirty="0">
              <a:ln w="3175">
                <a:noFill/>
              </a:ln>
              <a:solidFill>
                <a:srgbClr val="3A925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96663" y="4873044"/>
            <a:ext cx="5271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 파이널 프로젝트 </a:t>
            </a:r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F771-307F-4F5F-AD24-4F5BACB0237A}"/>
              </a:ext>
            </a:extLst>
          </p:cNvPr>
          <p:cNvSpPr txBox="1"/>
          <p:nvPr/>
        </p:nvSpPr>
        <p:spPr>
          <a:xfrm>
            <a:off x="10143041" y="6597606"/>
            <a:ext cx="2048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ppt</a:t>
            </a:r>
            <a:r>
              <a:rPr lang="ko-KR" altLang="en-US" sz="1000" dirty="0">
                <a:solidFill>
                  <a:srgbClr val="FF0000"/>
                </a:solidFill>
              </a:rPr>
              <a:t>출처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17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0598" y="695690"/>
            <a:ext cx="3890809" cy="1178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47298" y="2345744"/>
            <a:ext cx="637042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개발 환경</a:t>
            </a:r>
            <a:endParaRPr lang="en-US" altLang="ko-KR" sz="44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청년농을 위한 농장</a:t>
            </a:r>
            <a:r>
              <a:rPr lang="en-US" altLang="ko-KR" sz="1200" dirty="0">
                <a:solidFill>
                  <a:prstClr val="white"/>
                </a:solidFill>
              </a:rPr>
              <a:t>&amp;</a:t>
            </a:r>
            <a:r>
              <a:rPr lang="ko-KR" altLang="en-US" sz="1200" dirty="0">
                <a:solidFill>
                  <a:prstClr val="white"/>
                </a:solidFill>
              </a:rPr>
              <a:t>농작물 홍보 및 판로개척 지원 사이트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21087" y="3767778"/>
            <a:ext cx="274982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3A925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everyonesfarm.co.kr</a:t>
            </a:r>
            <a:endParaRPr lang="en-US" altLang="ko-KR" sz="2000" b="1" kern="0" dirty="0">
              <a:ln w="3175">
                <a:noFill/>
              </a:ln>
              <a:solidFill>
                <a:srgbClr val="3A925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96663" y="4873044"/>
            <a:ext cx="5271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 파이널 프로젝트 </a:t>
            </a:r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F771-307F-4F5F-AD24-4F5BACB0237A}"/>
              </a:ext>
            </a:extLst>
          </p:cNvPr>
          <p:cNvSpPr txBox="1"/>
          <p:nvPr/>
        </p:nvSpPr>
        <p:spPr>
          <a:xfrm>
            <a:off x="10143041" y="6597606"/>
            <a:ext cx="2048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ppt</a:t>
            </a:r>
            <a:r>
              <a:rPr lang="ko-KR" altLang="en-US" sz="1000" dirty="0">
                <a:solidFill>
                  <a:srgbClr val="FF0000"/>
                </a:solidFill>
              </a:rPr>
              <a:t>출처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97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개발환경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29">
            <a:extLst>
              <a:ext uri="{FF2B5EF4-FFF2-40B4-BE49-F238E27FC236}">
                <a16:creationId xmlns:a16="http://schemas.microsoft.com/office/drawing/2014/main" id="{C27761C4-246D-44EE-931A-5A8BE4961583}"/>
              </a:ext>
            </a:extLst>
          </p:cNvPr>
          <p:cNvSpPr/>
          <p:nvPr/>
        </p:nvSpPr>
        <p:spPr>
          <a:xfrm>
            <a:off x="3020880" y="2085996"/>
            <a:ext cx="1829586" cy="338554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279E6-AA19-4833-BCA0-7410B2C3904F}"/>
              </a:ext>
            </a:extLst>
          </p:cNvPr>
          <p:cNvSpPr txBox="1"/>
          <p:nvPr/>
        </p:nvSpPr>
        <p:spPr>
          <a:xfrm>
            <a:off x="6096000" y="2085996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WINDOWS 10</a:t>
            </a:r>
            <a:endParaRPr lang="ko-KR" altLang="en-US" sz="1600" dirty="0"/>
          </a:p>
        </p:txBody>
      </p:sp>
      <p:sp>
        <p:nvSpPr>
          <p:cNvPr id="7" name="모서리가 둥근 직사각형 29">
            <a:extLst>
              <a:ext uri="{FF2B5EF4-FFF2-40B4-BE49-F238E27FC236}">
                <a16:creationId xmlns:a16="http://schemas.microsoft.com/office/drawing/2014/main" id="{3B8DA750-5F4E-4AD6-B2A4-07971B547DEA}"/>
              </a:ext>
            </a:extLst>
          </p:cNvPr>
          <p:cNvSpPr/>
          <p:nvPr/>
        </p:nvSpPr>
        <p:spPr>
          <a:xfrm>
            <a:off x="3020880" y="2863892"/>
            <a:ext cx="1829586" cy="338554"/>
          </a:xfrm>
          <a:prstGeom prst="roundRect">
            <a:avLst>
              <a:gd name="adj" fmla="val 50000"/>
            </a:avLst>
          </a:prstGeom>
          <a:solidFill>
            <a:srgbClr val="3A925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2B213-0506-46B7-9A95-2AFBCDD8BFA9}"/>
              </a:ext>
            </a:extLst>
          </p:cNvPr>
          <p:cNvSpPr txBox="1"/>
          <p:nvPr/>
        </p:nvSpPr>
        <p:spPr>
          <a:xfrm>
            <a:off x="6096000" y="2863892"/>
            <a:ext cx="231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Eclipse, SQL Developer</a:t>
            </a:r>
            <a:endParaRPr lang="ko-KR" altLang="en-US" sz="1600" dirty="0"/>
          </a:p>
        </p:txBody>
      </p:sp>
      <p:sp>
        <p:nvSpPr>
          <p:cNvPr id="11" name="모서리가 둥근 직사각형 29">
            <a:extLst>
              <a:ext uri="{FF2B5EF4-FFF2-40B4-BE49-F238E27FC236}">
                <a16:creationId xmlns:a16="http://schemas.microsoft.com/office/drawing/2014/main" id="{A4FCC31E-E14E-48C4-A733-71084ADFB9E6}"/>
              </a:ext>
            </a:extLst>
          </p:cNvPr>
          <p:cNvSpPr/>
          <p:nvPr/>
        </p:nvSpPr>
        <p:spPr>
          <a:xfrm>
            <a:off x="3020880" y="3641788"/>
            <a:ext cx="1829586" cy="338554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DBMS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E3C93-85A6-404B-8652-53AEADFA8F78}"/>
              </a:ext>
            </a:extLst>
          </p:cNvPr>
          <p:cNvSpPr txBox="1"/>
          <p:nvPr/>
        </p:nvSpPr>
        <p:spPr>
          <a:xfrm>
            <a:off x="6096000" y="3604053"/>
            <a:ext cx="2676054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Oracle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11g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Express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Edition</a:t>
            </a:r>
          </a:p>
        </p:txBody>
      </p:sp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C2C29946-E5DF-4199-872E-CF8C51D02F11}"/>
              </a:ext>
            </a:extLst>
          </p:cNvPr>
          <p:cNvSpPr/>
          <p:nvPr/>
        </p:nvSpPr>
        <p:spPr>
          <a:xfrm>
            <a:off x="3020880" y="4419684"/>
            <a:ext cx="1829586" cy="338554"/>
          </a:xfrm>
          <a:prstGeom prst="roundRect">
            <a:avLst>
              <a:gd name="adj" fmla="val 50000"/>
            </a:avLst>
          </a:prstGeom>
          <a:solidFill>
            <a:srgbClr val="3A925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C21D1-52F4-45BE-A572-36D52F6096CF}"/>
              </a:ext>
            </a:extLst>
          </p:cNvPr>
          <p:cNvSpPr txBox="1"/>
          <p:nvPr/>
        </p:nvSpPr>
        <p:spPr>
          <a:xfrm>
            <a:off x="6096000" y="4419684"/>
            <a:ext cx="1195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Tomcat</a:t>
            </a:r>
            <a:r>
              <a:rPr lang="ko-KR" altLang="en-US" sz="1600" dirty="0"/>
              <a:t> </a:t>
            </a:r>
            <a:r>
              <a:rPr lang="en-US" altLang="ko-KR" sz="1600" dirty="0"/>
              <a:t>9.0</a:t>
            </a:r>
            <a:endParaRPr lang="ko-KR" altLang="en-US" sz="1600" dirty="0"/>
          </a:p>
        </p:txBody>
      </p:sp>
      <p:sp>
        <p:nvSpPr>
          <p:cNvPr id="3" name="모서리가 둥근 직사각형 29">
            <a:extLst>
              <a:ext uri="{FF2B5EF4-FFF2-40B4-BE49-F238E27FC236}">
                <a16:creationId xmlns:a16="http://schemas.microsoft.com/office/drawing/2014/main" id="{1412DE1A-DA2D-4AA9-98BA-251FD4C81BC1}"/>
              </a:ext>
            </a:extLst>
          </p:cNvPr>
          <p:cNvSpPr/>
          <p:nvPr/>
        </p:nvSpPr>
        <p:spPr>
          <a:xfrm>
            <a:off x="3020880" y="5197580"/>
            <a:ext cx="1829586" cy="338554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사용기술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FC19E-F346-457D-B2A9-3DC868D3BBD6}"/>
              </a:ext>
            </a:extLst>
          </p:cNvPr>
          <p:cNvSpPr txBox="1"/>
          <p:nvPr/>
        </p:nvSpPr>
        <p:spPr>
          <a:xfrm>
            <a:off x="6000890" y="5197580"/>
            <a:ext cx="5059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Java, </a:t>
            </a:r>
            <a:r>
              <a:rPr lang="en-US" altLang="ko-KR" sz="1600" dirty="0" err="1"/>
              <a:t>Jsp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, jQuery, Ajax, bootstrap, </a:t>
            </a:r>
            <a:r>
              <a:rPr lang="en-US" altLang="ko-KR" sz="1600" dirty="0" err="1"/>
              <a:t>mybatis</a:t>
            </a:r>
            <a:endParaRPr lang="en-US" altLang="ko-KR" sz="1600" dirty="0"/>
          </a:p>
          <a:p>
            <a:r>
              <a:rPr lang="en-US" altLang="ko-KR" sz="1600" dirty="0"/>
              <a:t>, spring-framework, html5, css3, Oracle DB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305930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개발환경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41F3B8-89CF-49B0-BF82-8D27C578DBAF}"/>
              </a:ext>
            </a:extLst>
          </p:cNvPr>
          <p:cNvGrpSpPr/>
          <p:nvPr/>
        </p:nvGrpSpPr>
        <p:grpSpPr>
          <a:xfrm>
            <a:off x="1071341" y="2517752"/>
            <a:ext cx="10049318" cy="2641080"/>
            <a:chOff x="1071341" y="3082528"/>
            <a:chExt cx="10049318" cy="2641080"/>
          </a:xfrm>
        </p:grpSpPr>
        <p:sp>
          <p:nvSpPr>
            <p:cNvPr id="7" name="모서리가 둥근 직사각형 29">
              <a:extLst>
                <a:ext uri="{FF2B5EF4-FFF2-40B4-BE49-F238E27FC236}">
                  <a16:creationId xmlns:a16="http://schemas.microsoft.com/office/drawing/2014/main" id="{3B8DA750-5F4E-4AD6-B2A4-07971B547DEA}"/>
                </a:ext>
              </a:extLst>
            </p:cNvPr>
            <p:cNvSpPr/>
            <p:nvPr/>
          </p:nvSpPr>
          <p:spPr>
            <a:xfrm>
              <a:off x="1071341" y="3103636"/>
              <a:ext cx="1829586" cy="338554"/>
            </a:xfrm>
            <a:prstGeom prst="roundRect">
              <a:avLst>
                <a:gd name="adj" fmla="val 50000"/>
              </a:avLst>
            </a:prstGeom>
            <a:solidFill>
              <a:srgbClr val="3A9258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FARMEWORK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82B213-0506-46B7-9A95-2AFBCDD8BFA9}"/>
                </a:ext>
              </a:extLst>
            </p:cNvPr>
            <p:cNvSpPr txBox="1"/>
            <p:nvPr/>
          </p:nvSpPr>
          <p:spPr>
            <a:xfrm>
              <a:off x="4051351" y="3082528"/>
              <a:ext cx="30253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SPRING-FRAMEWORK 5.2.6ver</a:t>
              </a:r>
              <a:endParaRPr lang="ko-KR" altLang="en-US" sz="1600" dirty="0"/>
            </a:p>
          </p:txBody>
        </p:sp>
        <p:sp>
          <p:nvSpPr>
            <p:cNvPr id="11" name="모서리가 둥근 직사각형 29">
              <a:extLst>
                <a:ext uri="{FF2B5EF4-FFF2-40B4-BE49-F238E27FC236}">
                  <a16:creationId xmlns:a16="http://schemas.microsoft.com/office/drawing/2014/main" id="{A4FCC31E-E14E-48C4-A733-71084ADFB9E6}"/>
                </a:ext>
              </a:extLst>
            </p:cNvPr>
            <p:cNvSpPr/>
            <p:nvPr/>
          </p:nvSpPr>
          <p:spPr>
            <a:xfrm>
              <a:off x="1071341" y="4244345"/>
              <a:ext cx="1829586" cy="338554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형상 관리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8E3C93-85A6-404B-8652-53AEADFA8F78}"/>
                </a:ext>
              </a:extLst>
            </p:cNvPr>
            <p:cNvSpPr txBox="1"/>
            <p:nvPr/>
          </p:nvSpPr>
          <p:spPr>
            <a:xfrm>
              <a:off x="4051351" y="4233791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Git</a:t>
              </a:r>
              <a:endParaRPr lang="ko-KR" altLang="en-US" sz="1600" dirty="0"/>
            </a:p>
          </p:txBody>
        </p:sp>
        <p:sp>
          <p:nvSpPr>
            <p:cNvPr id="12" name="모서리가 둥근 직사각형 29">
              <a:extLst>
                <a:ext uri="{FF2B5EF4-FFF2-40B4-BE49-F238E27FC236}">
                  <a16:creationId xmlns:a16="http://schemas.microsoft.com/office/drawing/2014/main" id="{E36C8B7B-3410-451A-B148-7D3FA896588A}"/>
                </a:ext>
              </a:extLst>
            </p:cNvPr>
            <p:cNvSpPr/>
            <p:nvPr/>
          </p:nvSpPr>
          <p:spPr>
            <a:xfrm>
              <a:off x="1071341" y="5385054"/>
              <a:ext cx="1829586" cy="338554"/>
            </a:xfrm>
            <a:prstGeom prst="roundRect">
              <a:avLst>
                <a:gd name="adj" fmla="val 50000"/>
              </a:avLst>
            </a:prstGeom>
            <a:solidFill>
              <a:srgbClr val="3A9258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Git </a:t>
              </a:r>
              <a:r>
                <a:rPr lang="ko-KR" altLang="en-US" sz="1200" b="1" dirty="0">
                  <a:solidFill>
                    <a:prstClr val="white"/>
                  </a:solidFill>
                </a:rPr>
                <a:t>저장소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61DC10-ED78-4864-A0BB-36DA168580EA}"/>
                </a:ext>
              </a:extLst>
            </p:cNvPr>
            <p:cNvSpPr txBox="1"/>
            <p:nvPr/>
          </p:nvSpPr>
          <p:spPr>
            <a:xfrm>
              <a:off x="4051351" y="5369223"/>
              <a:ext cx="70693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hlinkClick r:id="rId2"/>
                </a:rPr>
                <a:t>https://github.com/KH-Academy-P-Class-3-team/Everyones-Farm-Project</a:t>
              </a:r>
              <a:r>
                <a:rPr lang="ko-KR" altLang="en-US" sz="1600" dirty="0"/>
                <a:t> 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084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개발환경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E8D4E1-0651-4CC3-8D65-58545A5884AC}"/>
              </a:ext>
            </a:extLst>
          </p:cNvPr>
          <p:cNvGrpSpPr/>
          <p:nvPr/>
        </p:nvGrpSpPr>
        <p:grpSpPr>
          <a:xfrm>
            <a:off x="940692" y="1373100"/>
            <a:ext cx="10310615" cy="4940368"/>
            <a:chOff x="1244750" y="1487400"/>
            <a:chExt cx="10310615" cy="4940368"/>
          </a:xfrm>
        </p:grpSpPr>
        <p:sp>
          <p:nvSpPr>
            <p:cNvPr id="2" name="모서리가 둥근 직사각형 29">
              <a:extLst>
                <a:ext uri="{FF2B5EF4-FFF2-40B4-BE49-F238E27FC236}">
                  <a16:creationId xmlns:a16="http://schemas.microsoft.com/office/drawing/2014/main" id="{C27761C4-246D-44EE-931A-5A8BE4961583}"/>
                </a:ext>
              </a:extLst>
            </p:cNvPr>
            <p:cNvSpPr/>
            <p:nvPr/>
          </p:nvSpPr>
          <p:spPr>
            <a:xfrm>
              <a:off x="1244750" y="1487400"/>
              <a:ext cx="1829586" cy="338554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API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9279E6-AA19-4833-BCA0-7410B2C3904F}"/>
                </a:ext>
              </a:extLst>
            </p:cNvPr>
            <p:cNvSpPr txBox="1"/>
            <p:nvPr/>
          </p:nvSpPr>
          <p:spPr>
            <a:xfrm>
              <a:off x="4039974" y="1487400"/>
              <a:ext cx="41901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1. </a:t>
              </a:r>
              <a:r>
                <a:rPr lang="ko-KR" altLang="en-US" sz="1600" dirty="0"/>
                <a:t>다음 카카오 우편번호 서비스 </a:t>
              </a:r>
              <a:r>
                <a:rPr lang="en-US" altLang="ko-KR" sz="1600" dirty="0"/>
                <a:t>API</a:t>
              </a:r>
            </a:p>
            <a:p>
              <a:r>
                <a:rPr lang="en-US" altLang="ko-KR" sz="1600" dirty="0"/>
                <a:t>Link: </a:t>
              </a:r>
              <a:r>
                <a:rPr lang="en-US" altLang="ko-KR" sz="1600" dirty="0">
                  <a:hlinkClick r:id="rId2"/>
                </a:rPr>
                <a:t>http://postcode.map.daum.net/guide</a:t>
              </a:r>
              <a:r>
                <a:rPr lang="en-US" altLang="ko-KR" sz="1600" dirty="0"/>
                <a:t> </a:t>
              </a:r>
              <a:endParaRPr lang="ko-KR" altLang="en-US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3B5608-ABDC-4922-AB9F-A03D837B19D1}"/>
                </a:ext>
              </a:extLst>
            </p:cNvPr>
            <p:cNvSpPr txBox="1"/>
            <p:nvPr/>
          </p:nvSpPr>
          <p:spPr>
            <a:xfrm>
              <a:off x="4039974" y="2215618"/>
              <a:ext cx="39194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2. </a:t>
              </a:r>
              <a:r>
                <a:rPr lang="en-US" altLang="ko-KR" sz="1600" dirty="0" err="1"/>
                <a:t>Kakao</a:t>
              </a:r>
              <a:r>
                <a:rPr lang="en-US" altLang="ko-KR" sz="1600" dirty="0"/>
                <a:t> Maps API</a:t>
              </a:r>
            </a:p>
            <a:p>
              <a:r>
                <a:rPr lang="en-US" altLang="ko-KR" sz="1600" dirty="0"/>
                <a:t>Link: </a:t>
              </a:r>
              <a:r>
                <a:rPr lang="en-US" altLang="ko-KR" sz="1600" dirty="0">
                  <a:hlinkClick r:id="rId3"/>
                </a:rPr>
                <a:t>https://apis.map.kakao.com/web/</a:t>
              </a:r>
              <a:r>
                <a:rPr lang="en-US" altLang="ko-KR" sz="1600" dirty="0"/>
                <a:t>  </a:t>
              </a:r>
              <a:endParaRPr lang="ko-KR" alt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FBDD04-BA75-41B9-BA7B-DF255A7BEE2B}"/>
                </a:ext>
              </a:extLst>
            </p:cNvPr>
            <p:cNvSpPr txBox="1"/>
            <p:nvPr/>
          </p:nvSpPr>
          <p:spPr>
            <a:xfrm>
              <a:off x="4039974" y="2941093"/>
              <a:ext cx="6907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3. </a:t>
              </a:r>
              <a:r>
                <a:rPr lang="fr-FR" altLang="ko-KR" sz="1600" dirty="0"/>
                <a:t>Java Mail API (javax.mail-1.6.2.jar)</a:t>
              </a:r>
              <a:endParaRPr lang="en-US" altLang="ko-KR" sz="1600" dirty="0"/>
            </a:p>
            <a:p>
              <a:r>
                <a:rPr lang="en-US" altLang="ko-KR" sz="1600" dirty="0"/>
                <a:t>Link: https://www.oracle.com/java/technologies/javamail-releases.html</a:t>
              </a:r>
              <a:endParaRPr lang="ko-KR" alt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4882F-F24B-4C1E-A270-9BA0FFA63C00}"/>
                </a:ext>
              </a:extLst>
            </p:cNvPr>
            <p:cNvSpPr txBox="1"/>
            <p:nvPr/>
          </p:nvSpPr>
          <p:spPr>
            <a:xfrm>
              <a:off x="4039974" y="3666568"/>
              <a:ext cx="4087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4. </a:t>
              </a:r>
              <a:r>
                <a:rPr lang="ko-KR" altLang="en-US" sz="1600" dirty="0"/>
                <a:t>스위트 </a:t>
              </a:r>
              <a:r>
                <a:rPr lang="ko-KR" altLang="en-US" sz="1600" dirty="0" err="1"/>
                <a:t>트래커</a:t>
              </a:r>
              <a:r>
                <a:rPr lang="ko-KR" altLang="en-US" sz="1600" dirty="0"/>
                <a:t> 택배 배송 조회 </a:t>
              </a:r>
              <a:r>
                <a:rPr lang="en-US" altLang="ko-KR" sz="1600" dirty="0"/>
                <a:t>API</a:t>
              </a:r>
            </a:p>
            <a:p>
              <a:r>
                <a:rPr lang="en-US" altLang="ko-KR" sz="1600" dirty="0"/>
                <a:t>Link: </a:t>
              </a:r>
              <a:r>
                <a:rPr lang="en-US" altLang="ko-KR" sz="1600" dirty="0">
                  <a:hlinkClick r:id="rId4"/>
                </a:rPr>
                <a:t>http://info.sweettracker.co.kr/apidoc</a:t>
              </a:r>
              <a:r>
                <a:rPr lang="en-US" altLang="ko-KR" sz="1600" dirty="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F26C0C-9B26-4B8F-A194-FA3BBD48617C}"/>
                </a:ext>
              </a:extLst>
            </p:cNvPr>
            <p:cNvSpPr txBox="1"/>
            <p:nvPr/>
          </p:nvSpPr>
          <p:spPr>
            <a:xfrm>
              <a:off x="4039974" y="4392043"/>
              <a:ext cx="29589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5. </a:t>
              </a:r>
              <a:r>
                <a:rPr lang="en-US" altLang="ko-KR" sz="1600" dirty="0" err="1"/>
                <a:t>iamport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결제 </a:t>
              </a:r>
              <a:r>
                <a:rPr lang="en-US" altLang="ko-KR" sz="1600" dirty="0"/>
                <a:t>API</a:t>
              </a:r>
            </a:p>
            <a:p>
              <a:r>
                <a:rPr lang="en-US" altLang="ko-KR" sz="1600" dirty="0"/>
                <a:t>Link: </a:t>
              </a:r>
              <a:r>
                <a:rPr lang="en-US" altLang="ko-KR" sz="1600" dirty="0">
                  <a:hlinkClick r:id="rId5"/>
                </a:rPr>
                <a:t>https://www.iamport.kr/</a:t>
              </a:r>
              <a:r>
                <a:rPr lang="en-US" altLang="ko-KR" sz="1600" dirty="0"/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069036-C1FD-4E5A-A98F-4A6F9C68EB81}"/>
                </a:ext>
              </a:extLst>
            </p:cNvPr>
            <p:cNvSpPr txBox="1"/>
            <p:nvPr/>
          </p:nvSpPr>
          <p:spPr>
            <a:xfrm>
              <a:off x="4039974" y="5117518"/>
              <a:ext cx="6756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6. </a:t>
              </a:r>
              <a:r>
                <a:rPr lang="ko-KR" altLang="en-US" sz="1600" dirty="0"/>
                <a:t>카카오 로그인 </a:t>
              </a:r>
              <a:r>
                <a:rPr lang="en-US" altLang="ko-KR" sz="1600" dirty="0"/>
                <a:t>API</a:t>
              </a:r>
            </a:p>
            <a:p>
              <a:r>
                <a:rPr lang="en-US" altLang="ko-KR" sz="1600" dirty="0"/>
                <a:t>Link: </a:t>
              </a:r>
              <a:r>
                <a:rPr lang="en-US" altLang="ko-KR" sz="1600" dirty="0">
                  <a:hlinkClick r:id="rId6"/>
                </a:rPr>
                <a:t>https://developers.kakao.com/docs/latest/ko/kakaologin/rest-api</a:t>
              </a:r>
              <a:r>
                <a:rPr lang="en-US" altLang="ko-KR" sz="16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27C778-CDF7-4735-89BD-1F3902D58389}"/>
                </a:ext>
              </a:extLst>
            </p:cNvPr>
            <p:cNvSpPr txBox="1"/>
            <p:nvPr/>
          </p:nvSpPr>
          <p:spPr>
            <a:xfrm>
              <a:off x="4039974" y="5842993"/>
              <a:ext cx="7515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7. </a:t>
              </a:r>
              <a:r>
                <a:rPr lang="ko-KR" altLang="en-US" sz="1600" dirty="0"/>
                <a:t>페이스북 로그인 </a:t>
              </a:r>
              <a:r>
                <a:rPr lang="en-US" altLang="ko-KR" sz="1600" dirty="0"/>
                <a:t>API</a:t>
              </a:r>
            </a:p>
            <a:p>
              <a:r>
                <a:rPr lang="en-US" altLang="ko-KR" sz="1600" dirty="0"/>
                <a:t>Link: </a:t>
              </a:r>
              <a:r>
                <a:rPr lang="en-US" altLang="ko-KR" sz="1600" dirty="0">
                  <a:hlinkClick r:id="rId7"/>
                </a:rPr>
                <a:t>https://developers.facebook.com/docs/facebook-login/v2.2?locale=ko_KR</a:t>
              </a:r>
              <a:r>
                <a:rPr lang="en-US" altLang="ko-KR" sz="16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45988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개발환경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B425A4-B765-4557-9299-1996439D0CB8}"/>
              </a:ext>
            </a:extLst>
          </p:cNvPr>
          <p:cNvGrpSpPr/>
          <p:nvPr/>
        </p:nvGrpSpPr>
        <p:grpSpPr>
          <a:xfrm>
            <a:off x="1928880" y="3628603"/>
            <a:ext cx="8334240" cy="2183973"/>
            <a:chOff x="2509892" y="2337013"/>
            <a:chExt cx="8334240" cy="2183973"/>
          </a:xfrm>
        </p:grpSpPr>
        <p:sp>
          <p:nvSpPr>
            <p:cNvPr id="11" name="모서리가 둥근 직사각형 29">
              <a:extLst>
                <a:ext uri="{FF2B5EF4-FFF2-40B4-BE49-F238E27FC236}">
                  <a16:creationId xmlns:a16="http://schemas.microsoft.com/office/drawing/2014/main" id="{A4FCC31E-E14E-48C4-A733-71084ADFB9E6}"/>
                </a:ext>
              </a:extLst>
            </p:cNvPr>
            <p:cNvSpPr/>
            <p:nvPr/>
          </p:nvSpPr>
          <p:spPr>
            <a:xfrm>
              <a:off x="2509892" y="2337013"/>
              <a:ext cx="1829586" cy="338554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prstClr val="white"/>
                  </a:solidFill>
                </a:rPr>
                <a:t>LIBRARY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B465BEB-4458-46A0-886E-3AAD0C095045}"/>
                </a:ext>
              </a:extLst>
            </p:cNvPr>
            <p:cNvGrpSpPr/>
            <p:nvPr/>
          </p:nvGrpSpPr>
          <p:grpSpPr>
            <a:xfrm>
              <a:off x="5305115" y="2337013"/>
              <a:ext cx="5539017" cy="2183973"/>
              <a:chOff x="5089962" y="4574117"/>
              <a:chExt cx="5539017" cy="218397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8E3C93-85A6-404B-8652-53AEADFA8F78}"/>
                  </a:ext>
                </a:extLst>
              </p:cNvPr>
              <p:cNvSpPr txBox="1"/>
              <p:nvPr/>
            </p:nvSpPr>
            <p:spPr>
              <a:xfrm>
                <a:off x="5089962" y="4574117"/>
                <a:ext cx="29844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1. </a:t>
                </a:r>
                <a:r>
                  <a:rPr lang="en-US" altLang="ko-KR" sz="1600" dirty="0" err="1"/>
                  <a:t>Ojdbc</a:t>
                </a:r>
                <a:r>
                  <a:rPr lang="en-US" altLang="ko-KR" sz="1600" dirty="0"/>
                  <a:t> library -&gt; ojdbc6.jar </a:t>
                </a:r>
                <a:endParaRPr lang="ko-KR" altLang="en-US" sz="16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83713C-7A90-4453-8A92-71782E8EE792}"/>
                  </a:ext>
                </a:extLst>
              </p:cNvPr>
              <p:cNvSpPr txBox="1"/>
              <p:nvPr/>
            </p:nvSpPr>
            <p:spPr>
              <a:xfrm>
                <a:off x="5089962" y="5025109"/>
                <a:ext cx="38070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2. </a:t>
                </a:r>
                <a:r>
                  <a:rPr lang="en-US" altLang="ko-KR" sz="1600" dirty="0" err="1"/>
                  <a:t>jsp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표준 태그 </a:t>
                </a:r>
                <a:r>
                  <a:rPr lang="en-US" altLang="ko-KR" sz="1600" dirty="0"/>
                  <a:t>Library -&gt; standard.jar</a:t>
                </a:r>
                <a:endParaRPr lang="ko-KR" altLang="en-US" sz="16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EBEB07-9EA2-4195-A7FC-A2279D14FB28}"/>
                  </a:ext>
                </a:extLst>
              </p:cNvPr>
              <p:cNvSpPr txBox="1"/>
              <p:nvPr/>
            </p:nvSpPr>
            <p:spPr>
              <a:xfrm>
                <a:off x="5089962" y="5476101"/>
                <a:ext cx="55390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3. Commons </a:t>
                </a:r>
                <a:r>
                  <a:rPr lang="ko-KR" altLang="en-US" sz="1600" dirty="0"/>
                  <a:t>라이브러리 </a:t>
                </a:r>
                <a:r>
                  <a:rPr lang="en-US" altLang="ko-KR" sz="1600" dirty="0"/>
                  <a:t>-&gt; commons-io-2.4.jar</a:t>
                </a:r>
              </a:p>
              <a:p>
                <a:r>
                  <a:rPr lang="en-US" altLang="ko-KR" sz="1600" dirty="0"/>
                  <a:t>		           commons-fileupload-1.3.1.jar</a:t>
                </a:r>
              </a:p>
              <a:p>
                <a:r>
                  <a:rPr lang="en-US" altLang="ko-KR" sz="1600" dirty="0"/>
                  <a:t>		           commons-lang3-3.9.jar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BAF48E-BA42-4613-A9A1-5A929204C6CC}"/>
                  </a:ext>
                </a:extLst>
              </p:cNvPr>
              <p:cNvSpPr txBox="1"/>
              <p:nvPr/>
            </p:nvSpPr>
            <p:spPr>
              <a:xfrm>
                <a:off x="5089962" y="6419536"/>
                <a:ext cx="36070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4. </a:t>
                </a:r>
                <a:r>
                  <a:rPr lang="en-US" altLang="ko-KR" sz="1600" dirty="0" err="1"/>
                  <a:t>Gson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라이브러리 </a:t>
                </a:r>
                <a:r>
                  <a:rPr lang="en-US" altLang="ko-KR" sz="1600" dirty="0"/>
                  <a:t>-&gt; gson-2.8.6.jar</a:t>
                </a:r>
                <a:endParaRPr lang="ko-KR" altLang="en-US" sz="1600" dirty="0"/>
              </a:p>
            </p:txBody>
          </p:sp>
        </p:grpSp>
      </p:grpSp>
      <p:sp>
        <p:nvSpPr>
          <p:cNvPr id="2" name="모서리가 둥근 직사각형 29">
            <a:extLst>
              <a:ext uri="{FF2B5EF4-FFF2-40B4-BE49-F238E27FC236}">
                <a16:creationId xmlns:a16="http://schemas.microsoft.com/office/drawing/2014/main" id="{D5A31D6A-9A28-4AA8-AD82-D257BCB592C3}"/>
              </a:ext>
            </a:extLst>
          </p:cNvPr>
          <p:cNvSpPr/>
          <p:nvPr/>
        </p:nvSpPr>
        <p:spPr>
          <a:xfrm>
            <a:off x="1928880" y="2193630"/>
            <a:ext cx="1829586" cy="338554"/>
          </a:xfrm>
          <a:prstGeom prst="roundRect">
            <a:avLst>
              <a:gd name="adj" fmla="val 50000"/>
            </a:avLst>
          </a:prstGeom>
          <a:solidFill>
            <a:srgbClr val="3A925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WYSIWYG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B7DAA-6314-464B-B1B9-9D0768259C18}"/>
              </a:ext>
            </a:extLst>
          </p:cNvPr>
          <p:cNvSpPr txBox="1"/>
          <p:nvPr/>
        </p:nvSpPr>
        <p:spPr>
          <a:xfrm>
            <a:off x="4724103" y="2193630"/>
            <a:ext cx="37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CkEditor4</a:t>
            </a:r>
          </a:p>
          <a:p>
            <a:r>
              <a:rPr lang="en-US" altLang="ko-KR" sz="1600" dirty="0"/>
              <a:t>Link: </a:t>
            </a:r>
            <a:r>
              <a:rPr lang="en-US" altLang="ko-KR" sz="1600" dirty="0">
                <a:hlinkClick r:id="rId2"/>
              </a:rPr>
              <a:t>https://ckeditor.com/ckeditor-4/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40391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0598" y="695690"/>
            <a:ext cx="3890809" cy="1178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47298" y="2345744"/>
            <a:ext cx="637042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프로젝트 결과</a:t>
            </a:r>
            <a:endParaRPr lang="en-US" altLang="ko-KR" sz="44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청년농을 위한 농장</a:t>
            </a:r>
            <a:r>
              <a:rPr lang="en-US" altLang="ko-KR" sz="1200" dirty="0">
                <a:solidFill>
                  <a:prstClr val="white"/>
                </a:solidFill>
              </a:rPr>
              <a:t>&amp;</a:t>
            </a:r>
            <a:r>
              <a:rPr lang="ko-KR" altLang="en-US" sz="1200" dirty="0">
                <a:solidFill>
                  <a:prstClr val="white"/>
                </a:solidFill>
              </a:rPr>
              <a:t>농작물 홍보 및 판로개척 지원 사이트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21087" y="3767778"/>
            <a:ext cx="274982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3A925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everyonesfarm.co.kr</a:t>
            </a:r>
            <a:endParaRPr lang="en-US" altLang="ko-KR" sz="2000" b="1" kern="0" dirty="0">
              <a:ln w="3175">
                <a:noFill/>
              </a:ln>
              <a:solidFill>
                <a:srgbClr val="3A925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96663" y="4873044"/>
            <a:ext cx="5271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 파이널 프로젝트 </a:t>
            </a:r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F771-307F-4F5F-AD24-4F5BACB0237A}"/>
              </a:ext>
            </a:extLst>
          </p:cNvPr>
          <p:cNvSpPr txBox="1"/>
          <p:nvPr/>
        </p:nvSpPr>
        <p:spPr>
          <a:xfrm>
            <a:off x="10143041" y="6597606"/>
            <a:ext cx="2048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ppt</a:t>
            </a:r>
            <a:r>
              <a:rPr lang="ko-KR" altLang="en-US" sz="1000" dirty="0">
                <a:solidFill>
                  <a:srgbClr val="FF0000"/>
                </a:solidFill>
              </a:rPr>
              <a:t>출처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086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결과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프로젝트 시연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55017-3F7D-4E5D-8732-F4F60534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88" y="1290917"/>
            <a:ext cx="5008824" cy="4890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6FC3B3-6F86-4D43-97B4-ED8B033E6A3B}"/>
              </a:ext>
            </a:extLst>
          </p:cNvPr>
          <p:cNvSpPr txBox="1"/>
          <p:nvPr/>
        </p:nvSpPr>
        <p:spPr>
          <a:xfrm>
            <a:off x="4905610" y="6355977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시연하러 가볼까요</a:t>
            </a:r>
            <a:r>
              <a:rPr lang="en-US" altLang="ko-KR" dirty="0"/>
              <a:t>~?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54257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결과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프로젝트 추후 계획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E7D8479-9365-4326-A37F-10E476A39C42}"/>
              </a:ext>
            </a:extLst>
          </p:cNvPr>
          <p:cNvGrpSpPr/>
          <p:nvPr/>
        </p:nvGrpSpPr>
        <p:grpSpPr>
          <a:xfrm>
            <a:off x="3659634" y="2124859"/>
            <a:ext cx="4872732" cy="3596632"/>
            <a:chOff x="3429306" y="1999129"/>
            <a:chExt cx="4872732" cy="35966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6E3B77B-C354-4DC3-A75B-F8F1D0E2AC51}"/>
                </a:ext>
              </a:extLst>
            </p:cNvPr>
            <p:cNvSpPr txBox="1"/>
            <p:nvPr/>
          </p:nvSpPr>
          <p:spPr>
            <a:xfrm>
              <a:off x="4446495" y="1999129"/>
              <a:ext cx="282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농업 관련 기사 웹 </a:t>
              </a:r>
              <a:r>
                <a:rPr lang="ko-KR" altLang="en-US" dirty="0" err="1"/>
                <a:t>크롤링</a:t>
              </a:r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6FF52D-ACD4-424C-BD6A-22662B9BEF4A}"/>
                </a:ext>
              </a:extLst>
            </p:cNvPr>
            <p:cNvSpPr txBox="1"/>
            <p:nvPr/>
          </p:nvSpPr>
          <p:spPr>
            <a:xfrm>
              <a:off x="4446496" y="2805954"/>
              <a:ext cx="3050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먹거리 판매 상품 결제 기능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B8CB9B-0ECD-4D69-BD0C-1945D28EACDF}"/>
                </a:ext>
              </a:extLst>
            </p:cNvPr>
            <p:cNvSpPr txBox="1"/>
            <p:nvPr/>
          </p:nvSpPr>
          <p:spPr>
            <a:xfrm>
              <a:off x="4446495" y="3612779"/>
              <a:ext cx="3490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소셜 로그인 업데이트</a:t>
              </a:r>
              <a:r>
                <a:rPr lang="en-US" altLang="ko-KR" dirty="0"/>
                <a:t>(</a:t>
              </a:r>
              <a:r>
                <a:rPr lang="ko-KR" altLang="en-US" dirty="0"/>
                <a:t>세션관리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0C3027-D93F-4BA1-81A2-E39D5602AE5E}"/>
                </a:ext>
              </a:extLst>
            </p:cNvPr>
            <p:cNvSpPr txBox="1"/>
            <p:nvPr/>
          </p:nvSpPr>
          <p:spPr>
            <a:xfrm>
              <a:off x="4446495" y="4419604"/>
              <a:ext cx="2707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메인 페이지 </a:t>
              </a:r>
              <a:r>
                <a:rPr lang="en-US" altLang="ko-KR" dirty="0"/>
                <a:t>– </a:t>
              </a:r>
              <a:r>
                <a:rPr lang="ko-KR" altLang="en-US" dirty="0"/>
                <a:t>검색 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CFD839-7D24-4078-9C9F-BC7D047584C7}"/>
                </a:ext>
              </a:extLst>
            </p:cNvPr>
            <p:cNvSpPr txBox="1"/>
            <p:nvPr/>
          </p:nvSpPr>
          <p:spPr>
            <a:xfrm>
              <a:off x="4446495" y="5226429"/>
              <a:ext cx="3855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농장 </a:t>
              </a:r>
              <a:r>
                <a:rPr lang="en-US" altLang="ko-KR" dirty="0" err="1"/>
                <a:t>QnA</a:t>
              </a:r>
              <a:r>
                <a:rPr lang="en-US" altLang="ko-KR" dirty="0"/>
                <a:t> – </a:t>
              </a:r>
              <a:r>
                <a:rPr lang="ko-KR" altLang="en-US" dirty="0"/>
                <a:t>게시글 답변 기능</a:t>
              </a:r>
              <a:r>
                <a:rPr lang="en-US" altLang="ko-KR" dirty="0"/>
                <a:t>(</a:t>
              </a:r>
              <a:r>
                <a:rPr lang="ko-KR" altLang="en-US" dirty="0"/>
                <a:t>댓글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B9927E-69B8-498B-8BC2-2AF3518A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306" y="1999129"/>
              <a:ext cx="369332" cy="36933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AB790B-9B66-402B-BF62-4303EAF8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306" y="2805954"/>
              <a:ext cx="369332" cy="36933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8DC080E-43B2-434E-AF77-DC1D12E1D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306" y="3612779"/>
              <a:ext cx="369332" cy="3693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03FE45-4D66-46C0-ABB5-C4325983B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306" y="4419604"/>
              <a:ext cx="369332" cy="36933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8F245A0-61A5-42A9-87D4-2CFD0DDD7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306" y="5226429"/>
              <a:ext cx="369332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3170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결과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구성원 소개</a:t>
            </a:r>
            <a:r>
              <a:rPr lang="en-US" altLang="ko-KR" sz="1000" dirty="0">
                <a:solidFill>
                  <a:prstClr val="white"/>
                </a:solidFill>
              </a:rPr>
              <a:t> &amp; </a:t>
            </a:r>
            <a:r>
              <a:rPr lang="ko-KR" altLang="en-US" sz="1000" dirty="0">
                <a:solidFill>
                  <a:prstClr val="white"/>
                </a:solidFill>
              </a:rPr>
              <a:t>느낀 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E175445-E77D-4199-91D4-51F5816F4A9D}"/>
              </a:ext>
            </a:extLst>
          </p:cNvPr>
          <p:cNvGrpSpPr/>
          <p:nvPr/>
        </p:nvGrpSpPr>
        <p:grpSpPr>
          <a:xfrm>
            <a:off x="721374" y="1425776"/>
            <a:ext cx="1124978" cy="1329043"/>
            <a:chOff x="721374" y="1425776"/>
            <a:chExt cx="1124978" cy="132904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93D425A-8B2C-4CD5-A533-5B238307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38" y="1425776"/>
              <a:ext cx="948484" cy="948484"/>
            </a:xfrm>
            <a:prstGeom prst="rect">
              <a:avLst/>
            </a:prstGeom>
          </p:spPr>
        </p:pic>
        <p:sp>
          <p:nvSpPr>
            <p:cNvPr id="24" name="모서리가 둥근 직사각형 29">
              <a:extLst>
                <a:ext uri="{FF2B5EF4-FFF2-40B4-BE49-F238E27FC236}">
                  <a16:creationId xmlns:a16="http://schemas.microsoft.com/office/drawing/2014/main" id="{0A946C84-E234-45D8-B5EE-43A4F4106648}"/>
                </a:ext>
              </a:extLst>
            </p:cNvPr>
            <p:cNvSpPr/>
            <p:nvPr/>
          </p:nvSpPr>
          <p:spPr>
            <a:xfrm>
              <a:off x="721374" y="2546649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팀장</a:t>
              </a:r>
              <a:r>
                <a:rPr lang="en-US" altLang="ko-KR" sz="1200" b="1" dirty="0">
                  <a:solidFill>
                    <a:prstClr val="white"/>
                  </a:solidFill>
                </a:rPr>
                <a:t>: </a:t>
              </a:r>
              <a:r>
                <a:rPr lang="ko-KR" altLang="en-US" sz="1200" b="1" dirty="0">
                  <a:solidFill>
                    <a:prstClr val="white"/>
                  </a:solidFill>
                </a:rPr>
                <a:t>조혜린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81C223-FABE-475D-A352-A7D40F8EC3BE}"/>
              </a:ext>
            </a:extLst>
          </p:cNvPr>
          <p:cNvSpPr txBox="1"/>
          <p:nvPr/>
        </p:nvSpPr>
        <p:spPr>
          <a:xfrm>
            <a:off x="2106571" y="1478419"/>
            <a:ext cx="31774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팀장</a:t>
            </a:r>
            <a:r>
              <a:rPr lang="en-US" altLang="ko-KR" sz="1400"/>
              <a:t>, </a:t>
            </a:r>
            <a:r>
              <a:rPr lang="en-US" altLang="ko-KR" sz="1400" dirty="0"/>
              <a:t>Git </a:t>
            </a:r>
            <a:r>
              <a:rPr lang="ko-KR" altLang="en-US" sz="1400" dirty="0"/>
              <a:t>저장소 총 책임자</a:t>
            </a:r>
            <a:endParaRPr lang="en-US" altLang="ko-KR" sz="1400" dirty="0"/>
          </a:p>
          <a:p>
            <a:r>
              <a:rPr lang="ko-KR" altLang="en-US" sz="1400" dirty="0"/>
              <a:t>서기</a:t>
            </a:r>
            <a:r>
              <a:rPr lang="en-US" altLang="ko-KR" sz="1400" dirty="0"/>
              <a:t>, </a:t>
            </a:r>
            <a:r>
              <a:rPr lang="ko-KR" altLang="en-US" sz="1400" dirty="0"/>
              <a:t>문서 정리 담당</a:t>
            </a:r>
            <a:endParaRPr lang="en-US" altLang="ko-KR" sz="1400" dirty="0"/>
          </a:p>
          <a:p>
            <a:r>
              <a:rPr lang="ko-KR" altLang="en-US" sz="1400" dirty="0"/>
              <a:t>메인</a:t>
            </a:r>
            <a:r>
              <a:rPr lang="en-US" altLang="ko-KR" sz="1400" dirty="0"/>
              <a:t>, </a:t>
            </a:r>
            <a:r>
              <a:rPr lang="ko-KR" altLang="en-US" sz="1400" dirty="0"/>
              <a:t>소개</a:t>
            </a:r>
            <a:r>
              <a:rPr lang="en-US" altLang="ko-KR" sz="1400" dirty="0"/>
              <a:t>, </a:t>
            </a:r>
            <a:r>
              <a:rPr lang="ko-KR" altLang="en-US" sz="1400" dirty="0"/>
              <a:t>공지사항 페이지</a:t>
            </a:r>
            <a:endParaRPr lang="en-US" altLang="ko-KR" sz="1400" dirty="0"/>
          </a:p>
          <a:p>
            <a:r>
              <a:rPr lang="ko-KR" altLang="en-US" sz="1400" dirty="0"/>
              <a:t>관리자 페이지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회원</a:t>
            </a:r>
            <a:r>
              <a:rPr lang="en-US" altLang="ko-KR" sz="1400" dirty="0"/>
              <a:t>, </a:t>
            </a:r>
            <a:r>
              <a:rPr lang="ko-KR" altLang="en-US" sz="1400" dirty="0"/>
              <a:t>상품</a:t>
            </a:r>
            <a:r>
              <a:rPr lang="en-US" altLang="ko-KR" sz="1400" dirty="0"/>
              <a:t>, </a:t>
            </a:r>
            <a:r>
              <a:rPr lang="ko-KR" altLang="en-US" sz="1400" dirty="0"/>
              <a:t>고객센터</a:t>
            </a:r>
            <a:r>
              <a:rPr lang="en-US" altLang="ko-KR" sz="1400" dirty="0"/>
              <a:t>, </a:t>
            </a:r>
            <a:r>
              <a:rPr lang="ko-KR" altLang="en-US" sz="1400" dirty="0"/>
              <a:t>공지사항 관리</a:t>
            </a:r>
            <a:r>
              <a:rPr lang="en-US" altLang="ko-KR" sz="1400" dirty="0"/>
              <a:t>)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BF3B15E-C9CB-4FA3-843C-D1FD7D9E3470}"/>
              </a:ext>
            </a:extLst>
          </p:cNvPr>
          <p:cNvGrpSpPr/>
          <p:nvPr/>
        </p:nvGrpSpPr>
        <p:grpSpPr>
          <a:xfrm>
            <a:off x="721374" y="3171769"/>
            <a:ext cx="1124978" cy="1329043"/>
            <a:chOff x="721374" y="3171769"/>
            <a:chExt cx="1124978" cy="132904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A597879-317A-487E-89E5-6FAFD525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38" y="3171769"/>
              <a:ext cx="948484" cy="948484"/>
            </a:xfrm>
            <a:prstGeom prst="rect">
              <a:avLst/>
            </a:prstGeom>
          </p:spPr>
        </p:pic>
        <p:sp>
          <p:nvSpPr>
            <p:cNvPr id="7" name="모서리가 둥근 직사각형 29">
              <a:extLst>
                <a:ext uri="{FF2B5EF4-FFF2-40B4-BE49-F238E27FC236}">
                  <a16:creationId xmlns:a16="http://schemas.microsoft.com/office/drawing/2014/main" id="{1A9C0015-8A66-43B7-9BC3-AB7DD32D98E9}"/>
                </a:ext>
              </a:extLst>
            </p:cNvPr>
            <p:cNvSpPr/>
            <p:nvPr/>
          </p:nvSpPr>
          <p:spPr>
            <a:xfrm>
              <a:off x="721374" y="4292642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김수정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A9EC5A1-55EC-4E8F-B0C5-2A8298E7D219}"/>
              </a:ext>
            </a:extLst>
          </p:cNvPr>
          <p:cNvSpPr txBox="1"/>
          <p:nvPr/>
        </p:nvSpPr>
        <p:spPr>
          <a:xfrm>
            <a:off x="2106571" y="3381589"/>
            <a:ext cx="3252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체험활동</a:t>
            </a:r>
            <a:r>
              <a:rPr lang="en-US" altLang="ko-KR" sz="1400" dirty="0"/>
              <a:t>(</a:t>
            </a:r>
            <a:r>
              <a:rPr lang="ko-KR" altLang="en-US" sz="1400" dirty="0"/>
              <a:t>농장체험</a:t>
            </a:r>
            <a:r>
              <a:rPr lang="en-US" altLang="ko-KR" sz="1400" dirty="0"/>
              <a:t>, </a:t>
            </a:r>
            <a:r>
              <a:rPr lang="ko-KR" altLang="en-US" sz="1400" dirty="0"/>
              <a:t>일손 돕기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개인 농장 페이지 내 체험 목록 페이지</a:t>
            </a:r>
            <a:endParaRPr lang="en-US" altLang="ko-KR" sz="1400" dirty="0"/>
          </a:p>
          <a:p>
            <a:r>
              <a:rPr lang="ko-KR" altLang="en-US" sz="1400" dirty="0"/>
              <a:t>농장 찾기 페이지</a:t>
            </a:r>
            <a:endParaRPr lang="en-US" altLang="ko-KR" sz="14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0AB6A27-43F2-408E-A341-841D543780B6}"/>
              </a:ext>
            </a:extLst>
          </p:cNvPr>
          <p:cNvGrpSpPr/>
          <p:nvPr/>
        </p:nvGrpSpPr>
        <p:grpSpPr>
          <a:xfrm>
            <a:off x="721374" y="4928282"/>
            <a:ext cx="1124978" cy="1329043"/>
            <a:chOff x="721374" y="5210480"/>
            <a:chExt cx="1124978" cy="132904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0AB262-5550-4B14-AB12-19D5457BB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538" y="5210480"/>
              <a:ext cx="948484" cy="948484"/>
            </a:xfrm>
            <a:prstGeom prst="rect">
              <a:avLst/>
            </a:prstGeom>
          </p:spPr>
        </p:pic>
        <p:sp>
          <p:nvSpPr>
            <p:cNvPr id="10" name="모서리가 둥근 직사각형 29">
              <a:extLst>
                <a:ext uri="{FF2B5EF4-FFF2-40B4-BE49-F238E27FC236}">
                  <a16:creationId xmlns:a16="http://schemas.microsoft.com/office/drawing/2014/main" id="{3D4B7753-3432-4E78-A5E4-17ACF18332E8}"/>
                </a:ext>
              </a:extLst>
            </p:cNvPr>
            <p:cNvSpPr/>
            <p:nvPr/>
          </p:nvSpPr>
          <p:spPr>
            <a:xfrm>
              <a:off x="721374" y="6331353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김지현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19F911-8DFD-47F3-B791-0196DABC0430}"/>
              </a:ext>
            </a:extLst>
          </p:cNvPr>
          <p:cNvSpPr txBox="1"/>
          <p:nvPr/>
        </p:nvSpPr>
        <p:spPr>
          <a:xfrm>
            <a:off x="2106571" y="4983689"/>
            <a:ext cx="27462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일반</a:t>
            </a:r>
            <a:r>
              <a:rPr lang="en-US" altLang="ko-KR" sz="1400" dirty="0"/>
              <a:t>/</a:t>
            </a:r>
            <a:r>
              <a:rPr lang="ko-KR" altLang="en-US" sz="1400" dirty="0"/>
              <a:t>농업인 회원가입</a:t>
            </a:r>
            <a:endParaRPr lang="en-US" altLang="ko-KR" sz="1400" dirty="0"/>
          </a:p>
          <a:p>
            <a:r>
              <a:rPr lang="en-US" altLang="ko-KR" sz="1400" dirty="0"/>
              <a:t>, </a:t>
            </a:r>
            <a:r>
              <a:rPr lang="ko-KR" altLang="en-US" sz="1400" dirty="0"/>
              <a:t>일반</a:t>
            </a:r>
            <a:r>
              <a:rPr lang="en-US" altLang="ko-KR" sz="1400" dirty="0"/>
              <a:t>/</a:t>
            </a:r>
            <a:r>
              <a:rPr lang="ko-KR" altLang="en-US" sz="1400" dirty="0"/>
              <a:t>농업인 로그인</a:t>
            </a:r>
            <a:endParaRPr lang="en-US" altLang="ko-KR" sz="1400" dirty="0"/>
          </a:p>
          <a:p>
            <a:r>
              <a:rPr lang="en-US" altLang="ko-KR" sz="1400" dirty="0"/>
              <a:t>, </a:t>
            </a:r>
            <a:r>
              <a:rPr lang="ko-KR" altLang="en-US" sz="1400" dirty="0"/>
              <a:t>먹거리 페이지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판매 상품 목록</a:t>
            </a:r>
            <a:r>
              <a:rPr lang="en-US" altLang="ko-KR" sz="1400" dirty="0"/>
              <a:t>, </a:t>
            </a:r>
            <a:r>
              <a:rPr lang="ko-KR" altLang="en-US" sz="1400" dirty="0"/>
              <a:t>판매 상품 조회</a:t>
            </a:r>
            <a:endParaRPr lang="en-US" altLang="ko-KR" sz="1400" dirty="0"/>
          </a:p>
          <a:p>
            <a:r>
              <a:rPr lang="en-US" altLang="ko-KR" sz="1400" dirty="0"/>
              <a:t>, </a:t>
            </a:r>
            <a:r>
              <a:rPr lang="ko-KR" altLang="en-US" sz="1400" dirty="0"/>
              <a:t>장바구니</a:t>
            </a:r>
            <a:r>
              <a:rPr lang="en-US" altLang="ko-KR" sz="1400" dirty="0"/>
              <a:t>)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6214091-1E33-4FB8-84DF-641A912E28FA}"/>
              </a:ext>
            </a:extLst>
          </p:cNvPr>
          <p:cNvGrpSpPr/>
          <p:nvPr/>
        </p:nvGrpSpPr>
        <p:grpSpPr>
          <a:xfrm>
            <a:off x="5707639" y="1141759"/>
            <a:ext cx="1124978" cy="1329043"/>
            <a:chOff x="5765957" y="1045217"/>
            <a:chExt cx="1124978" cy="1329043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6B4C7E5-0FAF-40D2-AEBA-EBCD13252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90105" y="1045217"/>
              <a:ext cx="872515" cy="948484"/>
            </a:xfrm>
            <a:prstGeom prst="rect">
              <a:avLst/>
            </a:prstGeom>
          </p:spPr>
        </p:pic>
        <p:sp>
          <p:nvSpPr>
            <p:cNvPr id="35" name="모서리가 둥근 직사각형 29">
              <a:extLst>
                <a:ext uri="{FF2B5EF4-FFF2-40B4-BE49-F238E27FC236}">
                  <a16:creationId xmlns:a16="http://schemas.microsoft.com/office/drawing/2014/main" id="{757E9B81-318C-43EA-955C-26424B6D1384}"/>
                </a:ext>
              </a:extLst>
            </p:cNvPr>
            <p:cNvSpPr/>
            <p:nvPr/>
          </p:nvSpPr>
          <p:spPr>
            <a:xfrm>
              <a:off x="5765957" y="2166090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김진규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C2E0A1-89C3-477F-81CC-121ACCDB13F3}"/>
              </a:ext>
            </a:extLst>
          </p:cNvPr>
          <p:cNvSpPr txBox="1"/>
          <p:nvPr/>
        </p:nvSpPr>
        <p:spPr>
          <a:xfrm>
            <a:off x="7252045" y="1551337"/>
            <a:ext cx="37465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마이페이지 공통 부분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회원 정보 관리</a:t>
            </a:r>
            <a:r>
              <a:rPr lang="en-US" altLang="ko-KR" sz="1400" dirty="0"/>
              <a:t>, </a:t>
            </a:r>
            <a:r>
              <a:rPr lang="ko-KR" altLang="en-US" sz="1400" dirty="0"/>
              <a:t>일대일 문의</a:t>
            </a:r>
            <a:r>
              <a:rPr lang="en-US" altLang="ko-KR" sz="1400" dirty="0"/>
              <a:t>, </a:t>
            </a:r>
            <a:r>
              <a:rPr lang="ko-KR" altLang="en-US" sz="1400" dirty="0"/>
              <a:t>활동신청 현황</a:t>
            </a:r>
            <a:endParaRPr lang="en-US" altLang="ko-KR" sz="1400" dirty="0"/>
          </a:p>
          <a:p>
            <a:r>
              <a:rPr lang="en-US" altLang="ko-KR" sz="1400" dirty="0"/>
              <a:t>, </a:t>
            </a:r>
            <a:r>
              <a:rPr lang="ko-KR" altLang="en-US" sz="1400" dirty="0"/>
              <a:t>장바구니</a:t>
            </a:r>
            <a:r>
              <a:rPr lang="en-US" altLang="ko-KR" sz="1400" dirty="0"/>
              <a:t>(</a:t>
            </a:r>
            <a:r>
              <a:rPr lang="ko-KR" altLang="en-US" sz="1400" dirty="0"/>
              <a:t>결제</a:t>
            </a:r>
            <a:r>
              <a:rPr lang="en-US" altLang="ko-KR" sz="1400" dirty="0"/>
              <a:t>), </a:t>
            </a:r>
            <a:r>
              <a:rPr lang="ko-KR" altLang="en-US" sz="1400" dirty="0"/>
              <a:t>구매 목록 확인</a:t>
            </a:r>
            <a:r>
              <a:rPr lang="en-US" altLang="ko-KR" sz="1400" dirty="0"/>
              <a:t>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C47AD0F-287F-4667-B0C9-7673030D0BC5}"/>
              </a:ext>
            </a:extLst>
          </p:cNvPr>
          <p:cNvGrpSpPr/>
          <p:nvPr/>
        </p:nvGrpSpPr>
        <p:grpSpPr>
          <a:xfrm>
            <a:off x="5707639" y="2562967"/>
            <a:ext cx="1124978" cy="1329043"/>
            <a:chOff x="5765957" y="2466425"/>
            <a:chExt cx="1124978" cy="1329043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12D4995-E9C3-4BCC-88FA-D4F995E4D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90105" y="2466425"/>
              <a:ext cx="872515" cy="948484"/>
            </a:xfrm>
            <a:prstGeom prst="rect">
              <a:avLst/>
            </a:prstGeom>
          </p:spPr>
        </p:pic>
        <p:sp>
          <p:nvSpPr>
            <p:cNvPr id="41" name="모서리가 둥근 직사각형 29">
              <a:extLst>
                <a:ext uri="{FF2B5EF4-FFF2-40B4-BE49-F238E27FC236}">
                  <a16:creationId xmlns:a16="http://schemas.microsoft.com/office/drawing/2014/main" id="{55221ECD-7977-4844-BBAA-99154E7E4DEC}"/>
                </a:ext>
              </a:extLst>
            </p:cNvPr>
            <p:cNvSpPr/>
            <p:nvPr/>
          </p:nvSpPr>
          <p:spPr>
            <a:xfrm>
              <a:off x="5765957" y="3587298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성재호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9323DCA-4769-454F-9F0A-64A2839307FD}"/>
              </a:ext>
            </a:extLst>
          </p:cNvPr>
          <p:cNvSpPr txBox="1"/>
          <p:nvPr/>
        </p:nvSpPr>
        <p:spPr>
          <a:xfrm>
            <a:off x="7252045" y="2974032"/>
            <a:ext cx="30348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마이페이지 농업인 부분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영농일지 </a:t>
            </a:r>
            <a:r>
              <a:rPr lang="en-US" altLang="ko-KR" sz="1400" dirty="0"/>
              <a:t>, </a:t>
            </a:r>
            <a:r>
              <a:rPr lang="ko-KR" altLang="en-US" sz="1400" dirty="0"/>
              <a:t>판매내역 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활동신청현황</a:t>
            </a:r>
            <a:r>
              <a:rPr lang="en-US" altLang="ko-KR" sz="1400" dirty="0"/>
              <a:t>(</a:t>
            </a:r>
            <a:r>
              <a:rPr lang="ko-KR" altLang="en-US" sz="1400" dirty="0"/>
              <a:t>농촌체험 </a:t>
            </a:r>
            <a:r>
              <a:rPr lang="en-US" altLang="ko-KR" sz="1400" dirty="0"/>
              <a:t>, </a:t>
            </a:r>
            <a:r>
              <a:rPr lang="ko-KR" altLang="en-US" sz="1400" dirty="0"/>
              <a:t>일손 돕기</a:t>
            </a:r>
            <a:r>
              <a:rPr lang="en-US" altLang="ko-KR" sz="1400" dirty="0"/>
              <a:t>)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9DC9C57-80DE-4C58-8018-5192827C3526}"/>
              </a:ext>
            </a:extLst>
          </p:cNvPr>
          <p:cNvGrpSpPr/>
          <p:nvPr/>
        </p:nvGrpSpPr>
        <p:grpSpPr>
          <a:xfrm>
            <a:off x="5707639" y="3984175"/>
            <a:ext cx="1124978" cy="1329043"/>
            <a:chOff x="5765957" y="3887633"/>
            <a:chExt cx="1124978" cy="132904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D41CC5E-046A-4067-9BB3-8C1609F9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90105" y="3887633"/>
              <a:ext cx="872515" cy="948484"/>
            </a:xfrm>
            <a:prstGeom prst="rect">
              <a:avLst/>
            </a:prstGeom>
          </p:spPr>
        </p:pic>
        <p:sp>
          <p:nvSpPr>
            <p:cNvPr id="47" name="모서리가 둥근 직사각형 29">
              <a:extLst>
                <a:ext uri="{FF2B5EF4-FFF2-40B4-BE49-F238E27FC236}">
                  <a16:creationId xmlns:a16="http://schemas.microsoft.com/office/drawing/2014/main" id="{7CFC1C79-AAFF-4B4A-83AD-4B3B6B816EBC}"/>
                </a:ext>
              </a:extLst>
            </p:cNvPr>
            <p:cNvSpPr/>
            <p:nvPr/>
          </p:nvSpPr>
          <p:spPr>
            <a:xfrm>
              <a:off x="5765957" y="5008506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윤태성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FFCAA8F-728B-4F28-80FE-2FFEF140D771}"/>
              </a:ext>
            </a:extLst>
          </p:cNvPr>
          <p:cNvSpPr txBox="1"/>
          <p:nvPr/>
        </p:nvSpPr>
        <p:spPr>
          <a:xfrm>
            <a:off x="7252045" y="482980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먹거리 페이지 상품 구매 리뷰 담당</a:t>
            </a:r>
            <a:endParaRPr lang="en-US" altLang="ko-KR" sz="14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22FC31E-AEA0-4C62-B540-1FF0C5DFEFCD}"/>
              </a:ext>
            </a:extLst>
          </p:cNvPr>
          <p:cNvGrpSpPr/>
          <p:nvPr/>
        </p:nvGrpSpPr>
        <p:grpSpPr>
          <a:xfrm>
            <a:off x="5707639" y="5405383"/>
            <a:ext cx="1124978" cy="1329043"/>
            <a:chOff x="5765957" y="5308841"/>
            <a:chExt cx="1124978" cy="132904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639E56F-2509-498D-B825-59E4F7D5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90105" y="5308841"/>
              <a:ext cx="872515" cy="948484"/>
            </a:xfrm>
            <a:prstGeom prst="rect">
              <a:avLst/>
            </a:prstGeom>
          </p:spPr>
        </p:pic>
        <p:sp>
          <p:nvSpPr>
            <p:cNvPr id="53" name="모서리가 둥근 직사각형 29">
              <a:extLst>
                <a:ext uri="{FF2B5EF4-FFF2-40B4-BE49-F238E27FC236}">
                  <a16:creationId xmlns:a16="http://schemas.microsoft.com/office/drawing/2014/main" id="{790523CC-5039-441C-BF5D-CC555AF66154}"/>
                </a:ext>
              </a:extLst>
            </p:cNvPr>
            <p:cNvSpPr/>
            <p:nvPr/>
          </p:nvSpPr>
          <p:spPr>
            <a:xfrm>
              <a:off x="5765957" y="6429714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이기선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ACFADF-3C43-4363-971E-7D6D3E0E4242}"/>
              </a:ext>
            </a:extLst>
          </p:cNvPr>
          <p:cNvSpPr txBox="1"/>
          <p:nvPr/>
        </p:nvSpPr>
        <p:spPr>
          <a:xfrm>
            <a:off x="7252045" y="5787592"/>
            <a:ext cx="42306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개인 농장 홍보 페이지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농장 소개</a:t>
            </a:r>
            <a:r>
              <a:rPr lang="en-US" altLang="ko-KR" sz="1400" dirty="0"/>
              <a:t>, </a:t>
            </a:r>
            <a:r>
              <a:rPr lang="ko-KR" altLang="en-US" sz="1400" dirty="0"/>
              <a:t>농장 일기</a:t>
            </a:r>
            <a:r>
              <a:rPr lang="en-US" altLang="ko-KR" sz="1400" dirty="0"/>
              <a:t>, </a:t>
            </a:r>
            <a:r>
              <a:rPr lang="ko-KR" altLang="en-US" sz="1400" dirty="0"/>
              <a:t>개인 농작물 판매 등록 관리</a:t>
            </a:r>
            <a:endParaRPr lang="en-US" altLang="ko-KR" sz="1400" dirty="0"/>
          </a:p>
          <a:p>
            <a:r>
              <a:rPr lang="ko-KR" altLang="en-US" sz="1400" dirty="0"/>
              <a:t>농장 관련 </a:t>
            </a:r>
            <a:r>
              <a:rPr lang="en-US" altLang="ko-KR" sz="1400" dirty="0" err="1"/>
              <a:t>QnA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601510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결과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구성원 소개</a:t>
            </a:r>
            <a:r>
              <a:rPr lang="en-US" altLang="ko-KR" sz="1000" dirty="0">
                <a:solidFill>
                  <a:prstClr val="white"/>
                </a:solidFill>
              </a:rPr>
              <a:t> &amp; </a:t>
            </a:r>
            <a:r>
              <a:rPr lang="ko-KR" altLang="en-US" sz="1000" dirty="0">
                <a:solidFill>
                  <a:prstClr val="white"/>
                </a:solidFill>
              </a:rPr>
              <a:t>느낀 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DEF8220A-7FA7-4D55-8B9B-3F9CA4DF9DCF}"/>
              </a:ext>
            </a:extLst>
          </p:cNvPr>
          <p:cNvSpPr/>
          <p:nvPr/>
        </p:nvSpPr>
        <p:spPr>
          <a:xfrm>
            <a:off x="3775993" y="1451489"/>
            <a:ext cx="6517342" cy="1120871"/>
          </a:xfrm>
          <a:prstGeom prst="wedgeRoundRectCallout">
            <a:avLst>
              <a:gd name="adj1" fmla="val -55083"/>
              <a:gd name="adj2" fmla="val -22385"/>
              <a:gd name="adj3" fmla="val 16667"/>
            </a:avLst>
          </a:prstGeom>
          <a:noFill/>
          <a:ln>
            <a:solidFill>
              <a:srgbClr val="3A9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세미 프로젝트 때의 두 배 인원을 이끌어 가는 것이 힘들었지만 팀장이라는 역할을 두 번 정도 맡으니 책임감도 강해지고 냉정해지고 사람과 의사소통 하는 법을 배우는 시간이 됐습니다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무엇보다도 배우고 싶었던 스프링 프레임워크를 배우고 프로젝트로 응용도 해보는 시간을 갖게 되어 보람찬 시간이었다고 생각합니다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마지막으로 경험이 부족한 팀장을 잘 따라준 팀원들에게 감사합니다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ADBDA0-3D1C-43AD-B955-A6C449C4C170}"/>
              </a:ext>
            </a:extLst>
          </p:cNvPr>
          <p:cNvGrpSpPr/>
          <p:nvPr/>
        </p:nvGrpSpPr>
        <p:grpSpPr>
          <a:xfrm>
            <a:off x="1898664" y="1451490"/>
            <a:ext cx="1124978" cy="1329043"/>
            <a:chOff x="578999" y="1523207"/>
            <a:chExt cx="1124978" cy="13290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435FA1-5E12-4E1F-B81F-5AF4CD271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63" y="1523207"/>
              <a:ext cx="948484" cy="948484"/>
            </a:xfrm>
            <a:prstGeom prst="rect">
              <a:avLst/>
            </a:prstGeom>
          </p:spPr>
        </p:pic>
        <p:sp>
          <p:nvSpPr>
            <p:cNvPr id="11" name="모서리가 둥근 직사각형 29">
              <a:extLst>
                <a:ext uri="{FF2B5EF4-FFF2-40B4-BE49-F238E27FC236}">
                  <a16:creationId xmlns:a16="http://schemas.microsoft.com/office/drawing/2014/main" id="{D3610501-BFE2-4709-A088-A40C3AE1B363}"/>
                </a:ext>
              </a:extLst>
            </p:cNvPr>
            <p:cNvSpPr/>
            <p:nvPr/>
          </p:nvSpPr>
          <p:spPr>
            <a:xfrm>
              <a:off x="578999" y="2644080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팀장</a:t>
              </a:r>
              <a:r>
                <a:rPr lang="en-US" altLang="ko-KR" sz="1200" b="1" dirty="0">
                  <a:solidFill>
                    <a:prstClr val="white"/>
                  </a:solidFill>
                </a:rPr>
                <a:t>: </a:t>
              </a:r>
              <a:r>
                <a:rPr lang="ko-KR" altLang="en-US" sz="1200" b="1" dirty="0">
                  <a:solidFill>
                    <a:prstClr val="white"/>
                  </a:solidFill>
                </a:rPr>
                <a:t>조혜린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EE638AE-5796-4FAC-91D0-D8BDE17D6CF3}"/>
              </a:ext>
            </a:extLst>
          </p:cNvPr>
          <p:cNvSpPr/>
          <p:nvPr/>
        </p:nvSpPr>
        <p:spPr>
          <a:xfrm>
            <a:off x="3775993" y="3305711"/>
            <a:ext cx="6517342" cy="1120873"/>
          </a:xfrm>
          <a:prstGeom prst="wedgeRoundRectCallout">
            <a:avLst>
              <a:gd name="adj1" fmla="val -55083"/>
              <a:gd name="adj2" fmla="val -22385"/>
              <a:gd name="adj3" fmla="val 16667"/>
            </a:avLst>
          </a:prstGeom>
          <a:noFill/>
          <a:ln>
            <a:solidFill>
              <a:srgbClr val="3A9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세미프로젝트 할 때와는 달리 팀원이 너무 많아서 설계할 때부터 걱정이 많았는데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팀원들이 서로 이끌어주고 도와주며 해내는 것을 보고 팀워크와 의사소통의 중요성을 다시 한 번 깨닫게 되었습니다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이전 프로젝트에서의 개발 경험 덕분에 나름 수월하게 할 수 있었고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프로젝트를 통해 스프링에 대해 적응하고 활용해볼 수 있어서 좋았습니다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고생한 팀원들에게 감사하고 다들 좋은 경험이 되었으면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0B5534-9C6B-48F8-BE23-60686F9001E2}"/>
              </a:ext>
            </a:extLst>
          </p:cNvPr>
          <p:cNvGrpSpPr/>
          <p:nvPr/>
        </p:nvGrpSpPr>
        <p:grpSpPr>
          <a:xfrm>
            <a:off x="1898664" y="3305712"/>
            <a:ext cx="1124978" cy="1329043"/>
            <a:chOff x="578999" y="1523207"/>
            <a:chExt cx="1124978" cy="132904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BE8696A-8F82-4B30-BC4F-E0894627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63" y="1523207"/>
              <a:ext cx="948484" cy="948484"/>
            </a:xfrm>
            <a:prstGeom prst="rect">
              <a:avLst/>
            </a:prstGeom>
          </p:spPr>
        </p:pic>
        <p:sp>
          <p:nvSpPr>
            <p:cNvPr id="16" name="모서리가 둥근 직사각형 29">
              <a:extLst>
                <a:ext uri="{FF2B5EF4-FFF2-40B4-BE49-F238E27FC236}">
                  <a16:creationId xmlns:a16="http://schemas.microsoft.com/office/drawing/2014/main" id="{FF7AF221-B82E-46B9-BBCF-1E1A8F57CF22}"/>
                </a:ext>
              </a:extLst>
            </p:cNvPr>
            <p:cNvSpPr/>
            <p:nvPr/>
          </p:nvSpPr>
          <p:spPr>
            <a:xfrm>
              <a:off x="578999" y="2644080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김수정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C307A0BA-CF4A-4855-A469-FCDB7CCAC3C4}"/>
              </a:ext>
            </a:extLst>
          </p:cNvPr>
          <p:cNvSpPr/>
          <p:nvPr/>
        </p:nvSpPr>
        <p:spPr>
          <a:xfrm>
            <a:off x="3775993" y="5159934"/>
            <a:ext cx="6517342" cy="1120873"/>
          </a:xfrm>
          <a:prstGeom prst="wedgeRoundRectCallout">
            <a:avLst>
              <a:gd name="adj1" fmla="val -55083"/>
              <a:gd name="adj2" fmla="val -22385"/>
              <a:gd name="adj3" fmla="val 16667"/>
            </a:avLst>
          </a:prstGeom>
          <a:noFill/>
          <a:ln>
            <a:solidFill>
              <a:srgbClr val="3A9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100" dirty="0">
                <a:solidFill>
                  <a:schemeClr val="tx1"/>
                </a:solidFill>
              </a:rPr>
              <a:t>세미 때보다 인원도 많아져 의견을 다 듣고 조율하는데 있어서 힘든 점도 있었지만 세미 때는 기능 구현이 급해 </a:t>
            </a: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ko-KR" altLang="en-US" sz="1100" dirty="0">
                <a:solidFill>
                  <a:schemeClr val="tx1"/>
                </a:solidFill>
              </a:rPr>
              <a:t>를 많이 만져보지 못했는데 이번 파이널 때는 </a:t>
            </a:r>
            <a:r>
              <a:rPr lang="en-US" altLang="ko-KR" sz="1100" dirty="0" err="1">
                <a:solidFill>
                  <a:schemeClr val="tx1"/>
                </a:solidFill>
              </a:rPr>
              <a:t>css</a:t>
            </a:r>
            <a:r>
              <a:rPr lang="ko-KR" altLang="en-US" sz="1100" dirty="0">
                <a:solidFill>
                  <a:schemeClr val="tx1"/>
                </a:solidFill>
              </a:rPr>
              <a:t>를 많이 만져봐서 재밌었다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우리 사이트의 기능이나 구성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하고싶었던 것들을 구현하는데 있어서 </a:t>
            </a:r>
            <a:r>
              <a:rPr lang="ko-KR" altLang="en-US" sz="1100" dirty="0" err="1">
                <a:solidFill>
                  <a:schemeClr val="tx1"/>
                </a:solidFill>
              </a:rPr>
              <a:t>힘들긴</a:t>
            </a:r>
            <a:r>
              <a:rPr lang="ko-KR" altLang="en-US" sz="1100" dirty="0">
                <a:solidFill>
                  <a:schemeClr val="tx1"/>
                </a:solidFill>
              </a:rPr>
              <a:t> 했지만 그래도 모두들 수고했습니다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2C0AF80-61D0-4F3E-8077-683786831B51}"/>
              </a:ext>
            </a:extLst>
          </p:cNvPr>
          <p:cNvGrpSpPr/>
          <p:nvPr/>
        </p:nvGrpSpPr>
        <p:grpSpPr>
          <a:xfrm>
            <a:off x="1898664" y="5159935"/>
            <a:ext cx="1124978" cy="1329043"/>
            <a:chOff x="578999" y="1523207"/>
            <a:chExt cx="1124978" cy="132904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F9501DD-AEB0-4EB7-9F34-9EED8D9E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63" y="1523207"/>
              <a:ext cx="948484" cy="948484"/>
            </a:xfrm>
            <a:prstGeom prst="rect">
              <a:avLst/>
            </a:prstGeom>
          </p:spPr>
        </p:pic>
        <p:sp>
          <p:nvSpPr>
            <p:cNvPr id="20" name="모서리가 둥근 직사각형 29">
              <a:extLst>
                <a:ext uri="{FF2B5EF4-FFF2-40B4-BE49-F238E27FC236}">
                  <a16:creationId xmlns:a16="http://schemas.microsoft.com/office/drawing/2014/main" id="{FEE7E10A-5710-4790-AC9A-CF103EC0A028}"/>
                </a:ext>
              </a:extLst>
            </p:cNvPr>
            <p:cNvSpPr/>
            <p:nvPr/>
          </p:nvSpPr>
          <p:spPr>
            <a:xfrm>
              <a:off x="578999" y="2644080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김지현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73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요구사항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B6AF5A-78B8-4554-B686-B5B329960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88" y="1173283"/>
            <a:ext cx="8669823" cy="5072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04B34-A78E-470E-A9EE-A523C2CDC10E}"/>
              </a:ext>
            </a:extLst>
          </p:cNvPr>
          <p:cNvSpPr txBox="1"/>
          <p:nvPr/>
        </p:nvSpPr>
        <p:spPr>
          <a:xfrm>
            <a:off x="5362469" y="641558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메인페이지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307716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결과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구성원 소개</a:t>
            </a:r>
            <a:r>
              <a:rPr lang="en-US" altLang="ko-KR" sz="1000" dirty="0">
                <a:solidFill>
                  <a:prstClr val="white"/>
                </a:solidFill>
              </a:rPr>
              <a:t> &amp; </a:t>
            </a:r>
            <a:r>
              <a:rPr lang="ko-KR" altLang="en-US" sz="1000" dirty="0">
                <a:solidFill>
                  <a:prstClr val="white"/>
                </a:solidFill>
              </a:rPr>
              <a:t>느낀 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DEF8220A-7FA7-4D55-8B9B-3F9CA4DF9DCF}"/>
              </a:ext>
            </a:extLst>
          </p:cNvPr>
          <p:cNvSpPr/>
          <p:nvPr/>
        </p:nvSpPr>
        <p:spPr>
          <a:xfrm>
            <a:off x="3775993" y="2070054"/>
            <a:ext cx="6517342" cy="1120871"/>
          </a:xfrm>
          <a:prstGeom prst="wedgeRoundRectCallout">
            <a:avLst>
              <a:gd name="adj1" fmla="val -55083"/>
              <a:gd name="adj2" fmla="val -22385"/>
              <a:gd name="adj3" fmla="val 16667"/>
            </a:avLst>
          </a:prstGeom>
          <a:noFill/>
          <a:ln>
            <a:solidFill>
              <a:srgbClr val="3A9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프로그램에 있어서 시간배분과 설계이 얼마나 절대적인지 절절히 알았고 어떤 방식으로 프로그래밍을 풀어가야 더 나은 프로그램을 만들지에 대한 충분한 고찰을 할 수 있는 시간이었습니다. 또한 부족한 부분을 많이 발견해서 더 좋게 스스로를 발전시킬 수 있을지에 대한 방향성을 얻어갈 수 있는 보람찬 시간이었습니다.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435FA1-5E12-4E1F-B81F-5AF4CD271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812" y="2070055"/>
            <a:ext cx="872515" cy="948484"/>
          </a:xfrm>
          <a:prstGeom prst="rect">
            <a:avLst/>
          </a:prstGeom>
        </p:spPr>
      </p:pic>
      <p:sp>
        <p:nvSpPr>
          <p:cNvPr id="11" name="모서리가 둥근 직사각형 29">
            <a:extLst>
              <a:ext uri="{FF2B5EF4-FFF2-40B4-BE49-F238E27FC236}">
                <a16:creationId xmlns:a16="http://schemas.microsoft.com/office/drawing/2014/main" id="{D3610501-BFE2-4709-A088-A40C3AE1B363}"/>
              </a:ext>
            </a:extLst>
          </p:cNvPr>
          <p:cNvSpPr/>
          <p:nvPr/>
        </p:nvSpPr>
        <p:spPr>
          <a:xfrm>
            <a:off x="1898664" y="3190928"/>
            <a:ext cx="1124978" cy="208170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김진규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EE638AE-5796-4FAC-91D0-D8BDE17D6CF3}"/>
              </a:ext>
            </a:extLst>
          </p:cNvPr>
          <p:cNvSpPr/>
          <p:nvPr/>
        </p:nvSpPr>
        <p:spPr>
          <a:xfrm>
            <a:off x="3775993" y="4407724"/>
            <a:ext cx="6517342" cy="1120873"/>
          </a:xfrm>
          <a:prstGeom prst="wedgeRoundRectCallout">
            <a:avLst>
              <a:gd name="adj1" fmla="val -55083"/>
              <a:gd name="adj2" fmla="val -22385"/>
              <a:gd name="adj3" fmla="val 16667"/>
            </a:avLst>
          </a:prstGeom>
          <a:noFill/>
          <a:ln>
            <a:solidFill>
              <a:srgbClr val="3A9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스프링 프레임 워크라는 것을 배워서 어려운 기능은 아니 였지만 할 수 있는 최대한의 노력을 해서 구현할 수 있는 기능을 구현했습니다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조장을 많이 귀찮게 한 것 같아 미안하고 실력향상에 일등공신을 해준 것 같아서 너무 감사합니다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팀에 민폐가 되지 않는 것은 당연한 것이므로 실무에 가서도 기본적인 것이라고 생각하고 항상 모든 일에 최선을 다해 결과까지 좋은 사원이 되려고 노력하게 될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E8696A-8F82-4B30-BC4F-E08946270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812" y="4407725"/>
            <a:ext cx="872515" cy="948484"/>
          </a:xfrm>
          <a:prstGeom prst="rect">
            <a:avLst/>
          </a:prstGeom>
        </p:spPr>
      </p:pic>
      <p:sp>
        <p:nvSpPr>
          <p:cNvPr id="16" name="모서리가 둥근 직사각형 29">
            <a:extLst>
              <a:ext uri="{FF2B5EF4-FFF2-40B4-BE49-F238E27FC236}">
                <a16:creationId xmlns:a16="http://schemas.microsoft.com/office/drawing/2014/main" id="{FF7AF221-B82E-46B9-BBCF-1E1A8F57CF22}"/>
              </a:ext>
            </a:extLst>
          </p:cNvPr>
          <p:cNvSpPr/>
          <p:nvPr/>
        </p:nvSpPr>
        <p:spPr>
          <a:xfrm>
            <a:off x="1898664" y="5528598"/>
            <a:ext cx="1124978" cy="208170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성재호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444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결과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구성원 소개</a:t>
            </a:r>
            <a:r>
              <a:rPr lang="en-US" altLang="ko-KR" sz="1000" dirty="0">
                <a:solidFill>
                  <a:prstClr val="white"/>
                </a:solidFill>
              </a:rPr>
              <a:t> &amp; </a:t>
            </a:r>
            <a:r>
              <a:rPr lang="ko-KR" altLang="en-US" sz="1000" dirty="0">
                <a:solidFill>
                  <a:prstClr val="white"/>
                </a:solidFill>
              </a:rPr>
              <a:t>느낀 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CA87E1-506C-4184-A526-3F608A78F91C}"/>
              </a:ext>
            </a:extLst>
          </p:cNvPr>
          <p:cNvGrpSpPr/>
          <p:nvPr/>
        </p:nvGrpSpPr>
        <p:grpSpPr>
          <a:xfrm>
            <a:off x="1898664" y="2070054"/>
            <a:ext cx="8394671" cy="3666714"/>
            <a:chOff x="1898664" y="1451489"/>
            <a:chExt cx="8394671" cy="3666714"/>
          </a:xfrm>
        </p:grpSpPr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DEF8220A-7FA7-4D55-8B9B-3F9CA4DF9DCF}"/>
                </a:ext>
              </a:extLst>
            </p:cNvPr>
            <p:cNvSpPr/>
            <p:nvPr/>
          </p:nvSpPr>
          <p:spPr>
            <a:xfrm>
              <a:off x="3775993" y="1451489"/>
              <a:ext cx="6517342" cy="1329044"/>
            </a:xfrm>
            <a:prstGeom prst="wedgeRoundRectCallout">
              <a:avLst>
                <a:gd name="adj1" fmla="val -55083"/>
                <a:gd name="adj2" fmla="val -22385"/>
                <a:gd name="adj3" fmla="val 16667"/>
              </a:avLst>
            </a:prstGeom>
            <a:noFill/>
            <a:ln>
              <a:solidFill>
                <a:srgbClr val="3A9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세미프로젝트때는 로그인, 회원가입 파트를 구현했고 파이널 프로젝트 때는 게시판 파트를 위주로 구현을 해봤습니다. 계속된 이런 실습을 통해 전체적으로 웹의 흐름을 어느정도 알게 되었습니다. 또, 파이널이라는 압박감이 심했지만 이를 통해 더 많은 것을 보고 배울 수 있었습니다. 웹개발과 이런 팀프로젝트는 팀워크의 중요성과 많은 시간이 필요 하다는 것을 느꼈고, 다들 고생을 많이</a:t>
              </a:r>
            </a:p>
            <a:p>
              <a:r>
                <a:rPr lang="ko-KR" altLang="en-US" sz="1100" dirty="0">
                  <a:solidFill>
                    <a:schemeClr val="tx1"/>
                  </a:solidFill>
                </a:rPr>
                <a:t>했지만 저희 조장 혜린이가 질문할 때마다 너무 실력적으로 친절하게 알려줘서 많이 감사했습니다.</a:t>
              </a:r>
            </a:p>
            <a:p>
              <a:r>
                <a:rPr lang="ko-KR" altLang="en-US" sz="1100" dirty="0">
                  <a:solidFill>
                    <a:schemeClr val="tx1"/>
                  </a:solidFill>
                </a:rPr>
                <a:t>다들 꼭 원하는 쪽으로 성공했으면 좋겠습니다. 감사합니다.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435FA1-5E12-4E1F-B81F-5AF4CD271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2812" y="1451490"/>
              <a:ext cx="872515" cy="948484"/>
            </a:xfrm>
            <a:prstGeom prst="rect">
              <a:avLst/>
            </a:prstGeom>
          </p:spPr>
        </p:pic>
        <p:sp>
          <p:nvSpPr>
            <p:cNvPr id="11" name="모서리가 둥근 직사각형 29">
              <a:extLst>
                <a:ext uri="{FF2B5EF4-FFF2-40B4-BE49-F238E27FC236}">
                  <a16:creationId xmlns:a16="http://schemas.microsoft.com/office/drawing/2014/main" id="{D3610501-BFE2-4709-A088-A40C3AE1B363}"/>
                </a:ext>
              </a:extLst>
            </p:cNvPr>
            <p:cNvSpPr/>
            <p:nvPr/>
          </p:nvSpPr>
          <p:spPr>
            <a:xfrm>
              <a:off x="1898664" y="2572363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이기선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1EE638AE-5796-4FAC-91D0-D8BDE17D6CF3}"/>
                </a:ext>
              </a:extLst>
            </p:cNvPr>
            <p:cNvSpPr/>
            <p:nvPr/>
          </p:nvSpPr>
          <p:spPr>
            <a:xfrm>
              <a:off x="3775993" y="3789159"/>
              <a:ext cx="6517342" cy="1120873"/>
            </a:xfrm>
            <a:prstGeom prst="wedgeRoundRectCallout">
              <a:avLst>
                <a:gd name="adj1" fmla="val -55083"/>
                <a:gd name="adj2" fmla="val -22385"/>
                <a:gd name="adj3" fmla="val 16667"/>
              </a:avLst>
            </a:prstGeom>
            <a:noFill/>
            <a:ln>
              <a:solidFill>
                <a:srgbClr val="3A9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>
                  <a:solidFill>
                    <a:schemeClr val="tx1"/>
                  </a:solidFill>
                </a:rPr>
                <a:t>스프링 프레임 워크가 너무 어려워서 많이 헤맸지만 모든 팀원들이 많이 도와주고 모르는 걸 알려주셔서 너무 감사했고 다들 수고하셨습니다.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BE8696A-8F82-4B30-BC4F-E0894627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2812" y="3789160"/>
              <a:ext cx="872515" cy="948484"/>
            </a:xfrm>
            <a:prstGeom prst="rect">
              <a:avLst/>
            </a:prstGeom>
          </p:spPr>
        </p:pic>
        <p:sp>
          <p:nvSpPr>
            <p:cNvPr id="16" name="모서리가 둥근 직사각형 29">
              <a:extLst>
                <a:ext uri="{FF2B5EF4-FFF2-40B4-BE49-F238E27FC236}">
                  <a16:creationId xmlns:a16="http://schemas.microsoft.com/office/drawing/2014/main" id="{FF7AF221-B82E-46B9-BBCF-1E1A8F57CF22}"/>
                </a:ext>
              </a:extLst>
            </p:cNvPr>
            <p:cNvSpPr/>
            <p:nvPr/>
          </p:nvSpPr>
          <p:spPr>
            <a:xfrm>
              <a:off x="1898664" y="4910033"/>
              <a:ext cx="1124978" cy="208170"/>
            </a:xfrm>
            <a:prstGeom prst="roundRect">
              <a:avLst>
                <a:gd name="adj" fmla="val 50000"/>
              </a:avLst>
            </a:prstGeom>
            <a:solidFill>
              <a:srgbClr val="FF96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prstClr val="white"/>
                  </a:solidFill>
                </a:rPr>
                <a:t>윤태성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48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요구사항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B6AF5A-78B8-4554-B686-B5B329960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1088" y="1493159"/>
            <a:ext cx="8669823" cy="4432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04B34-A78E-470E-A9EE-A523C2CDC10E}"/>
              </a:ext>
            </a:extLst>
          </p:cNvPr>
          <p:cNvSpPr txBox="1"/>
          <p:nvPr/>
        </p:nvSpPr>
        <p:spPr>
          <a:xfrm>
            <a:off x="4117741" y="6415582"/>
            <a:ext cx="3956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소개</a:t>
            </a:r>
            <a:r>
              <a:rPr lang="en-US" altLang="ko-KR" sz="2000" dirty="0"/>
              <a:t>, </a:t>
            </a:r>
            <a:r>
              <a:rPr lang="ko-KR" altLang="en-US" sz="2000" dirty="0"/>
              <a:t>농업소식</a:t>
            </a:r>
            <a:r>
              <a:rPr lang="en-US" altLang="ko-KR" sz="2000" dirty="0"/>
              <a:t>, </a:t>
            </a:r>
            <a:r>
              <a:rPr lang="ko-KR" altLang="en-US" sz="2000" dirty="0"/>
              <a:t>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776925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요구사항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B6AF5A-78B8-4554-B686-B5B329960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1088" y="1801739"/>
            <a:ext cx="8669823" cy="3815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04B34-A78E-470E-A9EE-A523C2CDC10E}"/>
              </a:ext>
            </a:extLst>
          </p:cNvPr>
          <p:cNvSpPr txBox="1"/>
          <p:nvPr/>
        </p:nvSpPr>
        <p:spPr>
          <a:xfrm>
            <a:off x="5189345" y="641558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먹거리 페이지</a:t>
            </a:r>
          </a:p>
        </p:txBody>
      </p:sp>
    </p:spTree>
    <p:extLst>
      <p:ext uri="{BB962C8B-B14F-4D97-AF65-F5344CB8AC3E}">
        <p14:creationId xmlns:p14="http://schemas.microsoft.com/office/powerpoint/2010/main" val="261377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목차</a:t>
            </a:r>
            <a:endParaRPr lang="en-US" altLang="ko-KR" sz="3200" b="1" dirty="0">
              <a:solidFill>
                <a:srgbClr val="FFF324"/>
              </a:solidFill>
            </a:endParaRPr>
          </a:p>
        </p:txBody>
      </p:sp>
      <p:sp>
        <p:nvSpPr>
          <p:cNvPr id="2" name="모서리가 둥근 직사각형 29">
            <a:extLst>
              <a:ext uri="{FF2B5EF4-FFF2-40B4-BE49-F238E27FC236}">
                <a16:creationId xmlns:a16="http://schemas.microsoft.com/office/drawing/2014/main" id="{9E1D32C5-E480-492C-AFDE-FE00C9D81AA6}"/>
              </a:ext>
            </a:extLst>
          </p:cNvPr>
          <p:cNvSpPr/>
          <p:nvPr/>
        </p:nvSpPr>
        <p:spPr>
          <a:xfrm>
            <a:off x="733614" y="2201695"/>
            <a:ext cx="1922630" cy="468024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프로젝트 개요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29">
            <a:extLst>
              <a:ext uri="{FF2B5EF4-FFF2-40B4-BE49-F238E27FC236}">
                <a16:creationId xmlns:a16="http://schemas.microsoft.com/office/drawing/2014/main" id="{722BB10D-9F3C-41B3-8300-AB9858B51E34}"/>
              </a:ext>
            </a:extLst>
          </p:cNvPr>
          <p:cNvSpPr/>
          <p:nvPr/>
        </p:nvSpPr>
        <p:spPr>
          <a:xfrm>
            <a:off x="3667661" y="2201695"/>
            <a:ext cx="1922630" cy="468024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prstClr val="white"/>
                </a:solidFill>
              </a:rPr>
              <a:t>기획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29">
            <a:extLst>
              <a:ext uri="{FF2B5EF4-FFF2-40B4-BE49-F238E27FC236}">
                <a16:creationId xmlns:a16="http://schemas.microsoft.com/office/drawing/2014/main" id="{1611DFFA-22FE-4964-90A3-0F0CB2A2B096}"/>
              </a:ext>
            </a:extLst>
          </p:cNvPr>
          <p:cNvSpPr/>
          <p:nvPr/>
        </p:nvSpPr>
        <p:spPr>
          <a:xfrm>
            <a:off x="6601708" y="2201695"/>
            <a:ext cx="1922630" cy="468024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설계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CF280E87-D4B7-4230-9F2C-11A6BC34CEE1}"/>
              </a:ext>
            </a:extLst>
          </p:cNvPr>
          <p:cNvSpPr/>
          <p:nvPr/>
        </p:nvSpPr>
        <p:spPr>
          <a:xfrm>
            <a:off x="9535756" y="2201695"/>
            <a:ext cx="1922630" cy="468024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프로젝트 결과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0242B-7DB4-4156-A22F-C761B091C04A}"/>
              </a:ext>
            </a:extLst>
          </p:cNvPr>
          <p:cNvSpPr txBox="1"/>
          <p:nvPr/>
        </p:nvSpPr>
        <p:spPr>
          <a:xfrm>
            <a:off x="594307" y="3124201"/>
            <a:ext cx="2201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모두의 농장이란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프로젝트 기획 의도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벤치마킹 웹 차이점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벤치마킹 웹 차별성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/>
              <a:t>프로젝트 구현 목표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9D7C55-92AA-4AC9-B7DF-7ABCD6FEE4FA}"/>
              </a:ext>
            </a:extLst>
          </p:cNvPr>
          <p:cNvSpPr txBox="1"/>
          <p:nvPr/>
        </p:nvSpPr>
        <p:spPr>
          <a:xfrm>
            <a:off x="3359237" y="3124201"/>
            <a:ext cx="25394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요구사항 정의서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단위업무 정의서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프로젝트 일정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 err="1"/>
              <a:t>유스케이스</a:t>
            </a:r>
            <a:r>
              <a:rPr lang="ko-KR" altLang="en-US" sz="1600" dirty="0"/>
              <a:t> 다이어그램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 err="1"/>
              <a:t>유스케이스</a:t>
            </a:r>
            <a:r>
              <a:rPr lang="ko-KR" altLang="en-US" sz="1600" dirty="0"/>
              <a:t> 정의서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6E0B7-35DB-4D5F-948C-323B164A39A3}"/>
              </a:ext>
            </a:extLst>
          </p:cNvPr>
          <p:cNvSpPr txBox="1"/>
          <p:nvPr/>
        </p:nvSpPr>
        <p:spPr>
          <a:xfrm>
            <a:off x="6498468" y="3124201"/>
            <a:ext cx="21291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클래스 다이어그램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ERD(</a:t>
            </a:r>
            <a:r>
              <a:rPr lang="ko-KR" altLang="en-US" sz="1600" dirty="0"/>
              <a:t>물리적 설계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프로젝트 일정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스토리보드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/>
              <a:t>개발 환경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155AD-A4B1-40BC-A3F4-7EF4B23DFA5D}"/>
              </a:ext>
            </a:extLst>
          </p:cNvPr>
          <p:cNvSpPr txBox="1"/>
          <p:nvPr/>
        </p:nvSpPr>
        <p:spPr>
          <a:xfrm>
            <a:off x="9601633" y="3124201"/>
            <a:ext cx="17908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프로젝트 시연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추후 계획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구성원 소개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구성원 느낀 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15168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요구사항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B6AF5A-78B8-4554-B686-B5B329960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1088" y="2318356"/>
            <a:ext cx="8669823" cy="2782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04B34-A78E-470E-A9EE-A523C2CDC10E}"/>
              </a:ext>
            </a:extLst>
          </p:cNvPr>
          <p:cNvSpPr txBox="1"/>
          <p:nvPr/>
        </p:nvSpPr>
        <p:spPr>
          <a:xfrm>
            <a:off x="5317585" y="6415582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체험 페이지</a:t>
            </a:r>
          </a:p>
        </p:txBody>
      </p:sp>
    </p:spTree>
    <p:extLst>
      <p:ext uri="{BB962C8B-B14F-4D97-AF65-F5344CB8AC3E}">
        <p14:creationId xmlns:p14="http://schemas.microsoft.com/office/powerpoint/2010/main" val="45911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요구사항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B6AF5A-78B8-4554-B686-B5B329960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7394" y="1173283"/>
            <a:ext cx="7757211" cy="5072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04B34-A78E-470E-A9EE-A523C2CDC10E}"/>
              </a:ext>
            </a:extLst>
          </p:cNvPr>
          <p:cNvSpPr txBox="1"/>
          <p:nvPr/>
        </p:nvSpPr>
        <p:spPr>
          <a:xfrm>
            <a:off x="4900806" y="6415582"/>
            <a:ext cx="2390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개인 농장 페이지 </a:t>
            </a:r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0991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요구사항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B6AF5A-78B8-4554-B686-B5B329960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7394" y="1716693"/>
            <a:ext cx="7757211" cy="3985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04B34-A78E-470E-A9EE-A523C2CDC10E}"/>
              </a:ext>
            </a:extLst>
          </p:cNvPr>
          <p:cNvSpPr txBox="1"/>
          <p:nvPr/>
        </p:nvSpPr>
        <p:spPr>
          <a:xfrm>
            <a:off x="4900806" y="6415582"/>
            <a:ext cx="2390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개인 농장 페이지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9364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요구사항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B6AF5A-78B8-4554-B686-B5B329960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836" y="1102148"/>
            <a:ext cx="7757211" cy="2916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04B34-A78E-470E-A9EE-A523C2CDC10E}"/>
              </a:ext>
            </a:extLst>
          </p:cNvPr>
          <p:cNvSpPr txBox="1"/>
          <p:nvPr/>
        </p:nvSpPr>
        <p:spPr>
          <a:xfrm>
            <a:off x="127740" y="110214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마이페이지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53255C-A97F-4559-BCF0-E7F784A19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0" y="4117584"/>
            <a:ext cx="7351584" cy="26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90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요구사항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B6AF5A-78B8-4554-B686-B5B329960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7394" y="1253756"/>
            <a:ext cx="7757211" cy="4911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04B34-A78E-470E-A9EE-A523C2CDC10E}"/>
              </a:ext>
            </a:extLst>
          </p:cNvPr>
          <p:cNvSpPr txBox="1"/>
          <p:nvPr/>
        </p:nvSpPr>
        <p:spPr>
          <a:xfrm>
            <a:off x="5189348" y="641558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63499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단위업무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B84CA-66C0-4423-8D41-253675A5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82" y="1161618"/>
            <a:ext cx="7654235" cy="5185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2368B-6D4B-4E2E-81D5-986CF771273D}"/>
              </a:ext>
            </a:extLst>
          </p:cNvPr>
          <p:cNvSpPr txBox="1"/>
          <p:nvPr/>
        </p:nvSpPr>
        <p:spPr>
          <a:xfrm>
            <a:off x="4374227" y="6415582"/>
            <a:ext cx="3443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메인</a:t>
            </a:r>
            <a:r>
              <a:rPr lang="en-US" altLang="ko-KR" sz="2000" dirty="0"/>
              <a:t>, </a:t>
            </a:r>
            <a:r>
              <a:rPr lang="ko-KR" altLang="en-US" sz="2000" dirty="0"/>
              <a:t>소개</a:t>
            </a:r>
            <a:r>
              <a:rPr lang="en-US" altLang="ko-KR" sz="2000" dirty="0"/>
              <a:t>, </a:t>
            </a:r>
            <a:r>
              <a:rPr lang="ko-KR" altLang="en-US" sz="2000" dirty="0"/>
              <a:t>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72891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단위업무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B84CA-66C0-4423-8D41-253675A5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882" y="1241353"/>
            <a:ext cx="7654235" cy="5025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2368B-6D4B-4E2E-81D5-986CF771273D}"/>
              </a:ext>
            </a:extLst>
          </p:cNvPr>
          <p:cNvSpPr txBox="1"/>
          <p:nvPr/>
        </p:nvSpPr>
        <p:spPr>
          <a:xfrm>
            <a:off x="5189355" y="641558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먹거리 페이지</a:t>
            </a:r>
          </a:p>
        </p:txBody>
      </p:sp>
    </p:spTree>
    <p:extLst>
      <p:ext uri="{BB962C8B-B14F-4D97-AF65-F5344CB8AC3E}">
        <p14:creationId xmlns:p14="http://schemas.microsoft.com/office/powerpoint/2010/main" val="227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단위업무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B84CA-66C0-4423-8D41-253675A5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882" y="1888234"/>
            <a:ext cx="7654235" cy="373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2368B-6D4B-4E2E-81D5-986CF771273D}"/>
              </a:ext>
            </a:extLst>
          </p:cNvPr>
          <p:cNvSpPr txBox="1"/>
          <p:nvPr/>
        </p:nvSpPr>
        <p:spPr>
          <a:xfrm>
            <a:off x="5016234" y="6415582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개인 농장 페이지</a:t>
            </a:r>
          </a:p>
        </p:txBody>
      </p:sp>
    </p:spTree>
    <p:extLst>
      <p:ext uri="{BB962C8B-B14F-4D97-AF65-F5344CB8AC3E}">
        <p14:creationId xmlns:p14="http://schemas.microsoft.com/office/powerpoint/2010/main" val="221944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단위업무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B84CA-66C0-4423-8D41-253675A5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882" y="2613182"/>
            <a:ext cx="7654235" cy="2282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2368B-6D4B-4E2E-81D5-986CF771273D}"/>
              </a:ext>
            </a:extLst>
          </p:cNvPr>
          <p:cNvSpPr txBox="1"/>
          <p:nvPr/>
        </p:nvSpPr>
        <p:spPr>
          <a:xfrm>
            <a:off x="3168779" y="6415582"/>
            <a:ext cx="5854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체험</a:t>
            </a:r>
            <a:r>
              <a:rPr lang="en-US" altLang="ko-KR" sz="2000" dirty="0"/>
              <a:t> </a:t>
            </a:r>
            <a:r>
              <a:rPr lang="ko-KR" altLang="en-US" sz="2000" dirty="0"/>
              <a:t>페이지</a:t>
            </a:r>
            <a:r>
              <a:rPr lang="en-US" altLang="ko-KR" sz="2000" dirty="0"/>
              <a:t>, </a:t>
            </a:r>
            <a:r>
              <a:rPr lang="ko-KR" altLang="en-US" sz="2000" dirty="0"/>
              <a:t>공지사항</a:t>
            </a:r>
            <a:r>
              <a:rPr lang="en-US" altLang="ko-KR" sz="2000" dirty="0"/>
              <a:t>, </a:t>
            </a:r>
            <a:r>
              <a:rPr lang="ko-KR" altLang="en-US" sz="2000" dirty="0"/>
              <a:t>자주 묻는 질문</a:t>
            </a:r>
            <a:r>
              <a:rPr lang="en-US" altLang="ko-KR" sz="2000" dirty="0"/>
              <a:t>, </a:t>
            </a:r>
            <a:r>
              <a:rPr lang="ko-KR" altLang="en-US" sz="2000" dirty="0"/>
              <a:t>농업 소식</a:t>
            </a:r>
          </a:p>
        </p:txBody>
      </p:sp>
    </p:spTree>
    <p:extLst>
      <p:ext uri="{BB962C8B-B14F-4D97-AF65-F5344CB8AC3E}">
        <p14:creationId xmlns:p14="http://schemas.microsoft.com/office/powerpoint/2010/main" val="362347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단위업무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B84CA-66C0-4423-8D41-253675A5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882" y="1556197"/>
            <a:ext cx="7654235" cy="4396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2368B-6D4B-4E2E-81D5-986CF771273D}"/>
              </a:ext>
            </a:extLst>
          </p:cNvPr>
          <p:cNvSpPr txBox="1"/>
          <p:nvPr/>
        </p:nvSpPr>
        <p:spPr>
          <a:xfrm>
            <a:off x="5362481" y="641558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6347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0598" y="695690"/>
            <a:ext cx="3890809" cy="1178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47298" y="2345744"/>
            <a:ext cx="637042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프로젝트 개요</a:t>
            </a:r>
            <a:endParaRPr lang="en-US" altLang="ko-KR" sz="44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청년농을 위한 농장</a:t>
            </a:r>
            <a:r>
              <a:rPr lang="en-US" altLang="ko-KR" sz="1200" dirty="0">
                <a:solidFill>
                  <a:prstClr val="white"/>
                </a:solidFill>
              </a:rPr>
              <a:t>&amp;</a:t>
            </a:r>
            <a:r>
              <a:rPr lang="ko-KR" altLang="en-US" sz="1200" dirty="0">
                <a:solidFill>
                  <a:prstClr val="white"/>
                </a:solidFill>
              </a:rPr>
              <a:t>농작물 홍보 및 판로개척 지원 사이트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21087" y="3767778"/>
            <a:ext cx="274982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3A925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everyonesfarm.co.kr</a:t>
            </a:r>
            <a:endParaRPr lang="en-US" altLang="ko-KR" sz="2000" b="1" kern="0" dirty="0">
              <a:ln w="3175">
                <a:noFill/>
              </a:ln>
              <a:solidFill>
                <a:srgbClr val="3A925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96663" y="4873044"/>
            <a:ext cx="5271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 파이널 프로젝트 </a:t>
            </a:r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F771-307F-4F5F-AD24-4F5BACB0237A}"/>
              </a:ext>
            </a:extLst>
          </p:cNvPr>
          <p:cNvSpPr txBox="1"/>
          <p:nvPr/>
        </p:nvSpPr>
        <p:spPr>
          <a:xfrm>
            <a:off x="10143041" y="6597606"/>
            <a:ext cx="2048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ppt</a:t>
            </a:r>
            <a:r>
              <a:rPr lang="ko-KR" altLang="en-US" sz="1000" dirty="0">
                <a:solidFill>
                  <a:srgbClr val="FF0000"/>
                </a:solidFill>
              </a:rPr>
              <a:t>출처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426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단위업무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B84CA-66C0-4423-8D41-253675A5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882" y="1758097"/>
            <a:ext cx="7654235" cy="3992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2368B-6D4B-4E2E-81D5-986CF771273D}"/>
              </a:ext>
            </a:extLst>
          </p:cNvPr>
          <p:cNvSpPr txBox="1"/>
          <p:nvPr/>
        </p:nvSpPr>
        <p:spPr>
          <a:xfrm>
            <a:off x="5189357" y="641558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336308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프로젝트 일정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E7FB97-1072-4390-85F1-23CDEFCF2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6" y="1226030"/>
            <a:ext cx="11940988" cy="3563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FAF82-3FEB-4BBC-BCAE-42E348078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6" y="4787836"/>
            <a:ext cx="11940988" cy="18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12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45EA5B-4656-4E2C-B914-D2AB2F48E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31" y="1238656"/>
            <a:ext cx="7707537" cy="4941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FB22C-7D55-4184-8130-BFC765BD6522}"/>
              </a:ext>
            </a:extLst>
          </p:cNvPr>
          <p:cNvSpPr txBox="1"/>
          <p:nvPr/>
        </p:nvSpPr>
        <p:spPr>
          <a:xfrm>
            <a:off x="5402550" y="6415582"/>
            <a:ext cx="1386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Login/Join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308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FB22C-7D55-4184-8130-BFC765BD6522}"/>
              </a:ext>
            </a:extLst>
          </p:cNvPr>
          <p:cNvSpPr txBox="1"/>
          <p:nvPr/>
        </p:nvSpPr>
        <p:spPr>
          <a:xfrm>
            <a:off x="5387770" y="6415582"/>
            <a:ext cx="1416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Main Page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C792C0-3870-4AE5-955A-E921D57CD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09128"/>
            <a:ext cx="10934700" cy="5000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9882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FB22C-7D55-4184-8130-BFC765BD6522}"/>
              </a:ext>
            </a:extLst>
          </p:cNvPr>
          <p:cNvSpPr txBox="1"/>
          <p:nvPr/>
        </p:nvSpPr>
        <p:spPr>
          <a:xfrm>
            <a:off x="4650748" y="6415582"/>
            <a:ext cx="2890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Application For Activity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12D89A-FDBC-47DE-9A38-6CB3E1C54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"/>
          <a:stretch/>
        </p:blipFill>
        <p:spPr>
          <a:xfrm>
            <a:off x="2529728" y="1153296"/>
            <a:ext cx="7132544" cy="51122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4544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FB22C-7D55-4184-8130-BFC765BD6522}"/>
              </a:ext>
            </a:extLst>
          </p:cNvPr>
          <p:cNvSpPr txBox="1"/>
          <p:nvPr/>
        </p:nvSpPr>
        <p:spPr>
          <a:xfrm>
            <a:off x="5382970" y="6415582"/>
            <a:ext cx="1426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Food Page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2BAE2A-D8CE-4519-A17B-261EC74A1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182" y="1164614"/>
            <a:ext cx="10063635" cy="5089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5535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FB22C-7D55-4184-8130-BFC765BD6522}"/>
              </a:ext>
            </a:extLst>
          </p:cNvPr>
          <p:cNvSpPr txBox="1"/>
          <p:nvPr/>
        </p:nvSpPr>
        <p:spPr>
          <a:xfrm>
            <a:off x="4861164" y="6415582"/>
            <a:ext cx="2469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Personal Farm Page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1FEB42-FA96-4FC6-8D7C-F40E16284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52" y="1129217"/>
            <a:ext cx="8105496" cy="5160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9164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FB22C-7D55-4184-8130-BFC765BD6522}"/>
              </a:ext>
            </a:extLst>
          </p:cNvPr>
          <p:cNvSpPr txBox="1"/>
          <p:nvPr/>
        </p:nvSpPr>
        <p:spPr>
          <a:xfrm>
            <a:off x="5535035" y="6415582"/>
            <a:ext cx="112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/>
              <a:t>Mypage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7439B8-1B0B-4DF0-A41E-3BDB1EC83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57" y="1143317"/>
            <a:ext cx="9362686" cy="5132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717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FB22C-7D55-4184-8130-BFC765BD6522}"/>
              </a:ext>
            </a:extLst>
          </p:cNvPr>
          <p:cNvSpPr txBox="1"/>
          <p:nvPr/>
        </p:nvSpPr>
        <p:spPr>
          <a:xfrm>
            <a:off x="4826960" y="6415582"/>
            <a:ext cx="2538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/>
              <a:t>Mypage</a:t>
            </a:r>
            <a:r>
              <a:rPr lang="en-US" altLang="ko-KR" sz="2000" dirty="0"/>
              <a:t> for Farmers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8FFDD2-CD63-4749-8505-99E462A09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65" y="1244371"/>
            <a:ext cx="9819869" cy="4930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3906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FB22C-7D55-4184-8130-BFC765BD6522}"/>
              </a:ext>
            </a:extLst>
          </p:cNvPr>
          <p:cNvSpPr txBox="1"/>
          <p:nvPr/>
        </p:nvSpPr>
        <p:spPr>
          <a:xfrm>
            <a:off x="5298020" y="6415582"/>
            <a:ext cx="1596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Admin Page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7B5EA7-7F17-47F9-BFE0-59BF9F137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" y="1158760"/>
            <a:ext cx="6151786" cy="3555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3F2DA-F0CD-4A91-887A-4D2E7155C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518" y="2404921"/>
            <a:ext cx="5575317" cy="3855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281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모두의 농장이란</a:t>
            </a:r>
            <a:r>
              <a:rPr lang="en-US" altLang="ko-KR" sz="1000" dirty="0">
                <a:solidFill>
                  <a:prstClr val="white"/>
                </a:solidFill>
              </a:rPr>
              <a:t>?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7CBC-B674-439A-B632-A3EF9496366B}"/>
              </a:ext>
            </a:extLst>
          </p:cNvPr>
          <p:cNvSpPr txBox="1"/>
          <p:nvPr/>
        </p:nvSpPr>
        <p:spPr>
          <a:xfrm>
            <a:off x="1769708" y="5506888"/>
            <a:ext cx="943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모두의 농장은 </a:t>
            </a:r>
            <a:r>
              <a:rPr lang="en-US" altLang="ko-KR" dirty="0"/>
              <a:t>‘</a:t>
            </a:r>
            <a:r>
              <a:rPr lang="ko-KR" altLang="en-US" dirty="0"/>
              <a:t>모두의 </a:t>
            </a:r>
            <a:r>
              <a:rPr lang="ko-KR" altLang="en-US" dirty="0" err="1"/>
              <a:t>마블</a:t>
            </a:r>
            <a:r>
              <a:rPr lang="en-US" altLang="ko-KR" dirty="0"/>
              <a:t>‘ </a:t>
            </a:r>
            <a:r>
              <a:rPr lang="ko-KR" altLang="en-US" dirty="0"/>
              <a:t>이라는 게임 명을 패러디한 이름입니다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친숙한 이름으로 사이트의 접근성을 높이고 호기심을 자극하기 위해</a:t>
            </a:r>
            <a:r>
              <a:rPr lang="en-US" altLang="ko-KR" dirty="0"/>
              <a:t> </a:t>
            </a:r>
            <a:r>
              <a:rPr lang="ko-KR" altLang="en-US" dirty="0"/>
              <a:t>패러디한 이름입니다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2D9403-F064-4E23-B3A0-CBB993773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02" y="1989521"/>
            <a:ext cx="4315862" cy="2878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D2F8E9-1962-420F-ADD8-B8A88F491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16404" r="20778" b="7075"/>
          <a:stretch/>
        </p:blipFill>
        <p:spPr>
          <a:xfrm>
            <a:off x="1391036" y="1989521"/>
            <a:ext cx="4315863" cy="28789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9008A8-3A0F-4E29-B3EA-6FCEB2383566}"/>
              </a:ext>
            </a:extLst>
          </p:cNvPr>
          <p:cNvSpPr txBox="1"/>
          <p:nvPr/>
        </p:nvSpPr>
        <p:spPr>
          <a:xfrm>
            <a:off x="1391036" y="4941462"/>
            <a:ext cx="1952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ppt</a:t>
            </a:r>
            <a:r>
              <a:rPr lang="ko-KR" altLang="en-US" sz="1000" dirty="0">
                <a:solidFill>
                  <a:srgbClr val="FF0000"/>
                </a:solidFill>
              </a:rPr>
              <a:t>출처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http://pinterest.co.kr/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67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17E1D3-895A-4109-8571-67D95BEA7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78" y="1275968"/>
            <a:ext cx="3314462" cy="2618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BB8E35-62E4-40D7-9527-FCCF87FBC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785" y="1275968"/>
            <a:ext cx="3303505" cy="26186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F570F10-BD9E-4DBC-97BB-18A921168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087" y="3947183"/>
            <a:ext cx="3313053" cy="27404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B5A17D-ACFA-470C-8EF5-2B88336D2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9935" y="1275968"/>
            <a:ext cx="3153387" cy="2618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CED411-4580-4FAB-BBAE-9DF71A686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4784" y="3947184"/>
            <a:ext cx="3313053" cy="27404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84B752-D2C1-443A-990E-941EF3C9D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401" y="3947183"/>
            <a:ext cx="3150921" cy="27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4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2F0818-D51B-4ADC-892F-A576AD900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279" y="1241116"/>
            <a:ext cx="3508420" cy="26219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332E0E-4F0F-4C62-8077-114F31DE8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5728" y="1241116"/>
            <a:ext cx="3508420" cy="2618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A8C793-0934-40E8-9711-B90D55FDF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279" y="4016949"/>
            <a:ext cx="3508420" cy="26219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4BC1FA1-C95F-4895-9D3C-7AE2D268A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2177" y="1241116"/>
            <a:ext cx="3480542" cy="2618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8C3D0D-5737-48E7-9B92-602F18B5A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5729" y="4020179"/>
            <a:ext cx="3508420" cy="26187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E2AF228-F0CA-4D04-B714-F332EE5A4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2178" y="4016950"/>
            <a:ext cx="3480542" cy="26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47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1BA33F-8DE1-4C59-A122-D86D5DB74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65" y="1252270"/>
            <a:ext cx="3597199" cy="26219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B3480A-B046-4D32-B88E-0B926179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7223" y="1252270"/>
            <a:ext cx="3597200" cy="2621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648A92-5AC1-4C60-B911-5A823E627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65" y="4035052"/>
            <a:ext cx="3597199" cy="26219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BF87C6-026F-40E8-8543-63BD45986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5082" y="1252270"/>
            <a:ext cx="3377552" cy="26219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33FDD0-C95B-4955-8A42-C41BA7500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7223" y="4035052"/>
            <a:ext cx="3597198" cy="26219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4C6074-6745-426D-8B6C-739B9AA95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5080" y="4035052"/>
            <a:ext cx="3377554" cy="26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67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85133F-A2D6-4918-82FA-82636328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535" y="1241612"/>
            <a:ext cx="3351995" cy="2621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841AFC-8387-4AF1-8C8C-D9A9924C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648" y="1241612"/>
            <a:ext cx="3351995" cy="26219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0B0E49-42F8-4850-B89A-D78DC2EF8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0761" y="1241611"/>
            <a:ext cx="3256703" cy="26219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36A235-6536-47ED-B556-F1CC8C815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535" y="3986938"/>
            <a:ext cx="3351995" cy="26219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ABC43D0-68CA-4500-9782-BAA2B457E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648" y="3986938"/>
            <a:ext cx="3351994" cy="26205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1150E1-FFFF-48FE-841A-8F79941C5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0761" y="3986938"/>
            <a:ext cx="3256703" cy="262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43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0D86F80-7051-49B3-9777-8C2C02524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941" y="1251355"/>
            <a:ext cx="3313068" cy="26219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52BC80-E65F-43C9-9225-C4203E4B1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0366" y="1251354"/>
            <a:ext cx="3313071" cy="26219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80120D-7B7C-426A-B398-12E0F58CC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794" y="1251353"/>
            <a:ext cx="3311265" cy="26219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D42918-7128-4375-9C2F-E03BD22CC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941" y="3995834"/>
            <a:ext cx="3313068" cy="26219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697D29-677E-42AC-9678-8F69FE99A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0365" y="3995834"/>
            <a:ext cx="3313067" cy="2621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F50FC99-AB63-49ED-B080-D5AF82C7D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1991" y="3995833"/>
            <a:ext cx="3313068" cy="26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3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47F40C-972E-431E-B229-E1B1401F8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231" y="1294504"/>
            <a:ext cx="3193636" cy="2621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D49B4A-A278-4147-BA1B-4D9F113A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183" y="1294504"/>
            <a:ext cx="3193635" cy="26219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2F809E-EF6E-4711-823B-5BCDAEB12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8134" y="1294504"/>
            <a:ext cx="3193635" cy="26219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7B9B0C-B0E5-41AA-9547-D89B32F96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231" y="4049536"/>
            <a:ext cx="3193635" cy="26219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F1C75A-CB5A-4FF6-8FB8-896541E86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183" y="4049536"/>
            <a:ext cx="3193635" cy="26144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A98EF4-B4DC-434F-8D6F-EC55D7E95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5039" y="4057034"/>
            <a:ext cx="3196730" cy="26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88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DCCE0C-BE0B-4FC7-AB33-DD030F34D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580" y="1303469"/>
            <a:ext cx="3185280" cy="2621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C5F856-F474-42FB-AA36-BFE162B76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5585" y="1303469"/>
            <a:ext cx="3193637" cy="26219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3B2F8B-943C-474A-BC70-0BA2758A3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3947" y="1303469"/>
            <a:ext cx="3252472" cy="26219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A73F1C-150A-49FD-8E8F-041A1A225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5580" y="4047808"/>
            <a:ext cx="3185280" cy="26219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FBF8B1-D106-4A45-8855-7F681D5C1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5585" y="4047808"/>
            <a:ext cx="3193637" cy="26219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C1930F-210E-4CE5-A3FE-588846EB0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3947" y="4047808"/>
            <a:ext cx="3252472" cy="26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13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394661-0877-485B-9109-B585E9459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843" y="1151070"/>
            <a:ext cx="3180016" cy="2903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57D79B-5872-4D48-BE12-83FF62DC3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1448" y="1151070"/>
            <a:ext cx="3038831" cy="26219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B8D687-2E52-40EF-A2FF-1EB3045D4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9868" y="1151070"/>
            <a:ext cx="3250289" cy="28704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4BC686-9E1E-4E45-8130-ED6B4621C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844" y="4119525"/>
            <a:ext cx="3180016" cy="2621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66A3BA-0F46-4111-8702-6879F79D0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1447" y="3993771"/>
            <a:ext cx="3038831" cy="26997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2D49F2-BF82-455D-B338-0B33F5547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9865" y="4063610"/>
            <a:ext cx="3250289" cy="26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6897D20-0CB4-445D-88FE-48CD0CA7E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33" y="1221173"/>
            <a:ext cx="3250289" cy="26219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BD123A-47BD-4F39-ABD3-D2204AB8E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0856" y="1221173"/>
            <a:ext cx="3250289" cy="26219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4F6DEF-52A6-4444-8F79-EABF13972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579" y="1221173"/>
            <a:ext cx="3250289" cy="26219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5941B8-1CBA-4D3D-8453-44565985F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132" y="3980297"/>
            <a:ext cx="3250289" cy="2621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2FB32B-1BBE-4223-8B34-3E5DFB28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0856" y="3980297"/>
            <a:ext cx="3250289" cy="26219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50FA3D-37FF-480B-B508-565427916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579" y="3980296"/>
            <a:ext cx="3250289" cy="26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17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5AFDA1-A758-4368-B9BD-08CBAA8EA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203" y="1203241"/>
            <a:ext cx="3250290" cy="26219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1FCDA8-1633-472B-8A6E-56DA99FD6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645" y="1203241"/>
            <a:ext cx="3250289" cy="26219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323E33-9A45-4C88-867C-762A06ED2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203" y="3928511"/>
            <a:ext cx="3250289" cy="25260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E1D077-6BC1-4179-A741-18C08FBB0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2086" y="1203238"/>
            <a:ext cx="3624711" cy="38169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44EAE4F-7F51-498F-873A-C0E7EF182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644" y="3928511"/>
            <a:ext cx="3250289" cy="27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프로젝트 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86608-153A-4541-BFEF-E647864E39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6607" y="1263926"/>
            <a:ext cx="7318786" cy="4879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2673428" y="6305131"/>
            <a:ext cx="6845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청년농민</a:t>
            </a:r>
            <a:r>
              <a:rPr lang="en-US" altLang="ko-KR" sz="2000" dirty="0"/>
              <a:t>, </a:t>
            </a:r>
            <a:r>
              <a:rPr lang="ko-KR" altLang="en-US" sz="2000" dirty="0"/>
              <a:t>창업농민들을 위한 사이트를 구현하고자 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3C787-CA73-49D4-8C2F-21AB87E9FD39}"/>
              </a:ext>
            </a:extLst>
          </p:cNvPr>
          <p:cNvSpPr txBox="1"/>
          <p:nvPr/>
        </p:nvSpPr>
        <p:spPr>
          <a:xfrm>
            <a:off x="8395725" y="6143116"/>
            <a:ext cx="13596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사진 출처</a:t>
            </a:r>
            <a:r>
              <a:rPr lang="en-US" altLang="ko-KR" sz="900" dirty="0">
                <a:solidFill>
                  <a:srgbClr val="FF0000"/>
                </a:solidFill>
              </a:rPr>
              <a:t>: freepik.com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15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BC15B7-1B3E-4857-8B38-3287C60F9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9481" y="1189167"/>
            <a:ext cx="2994390" cy="26722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B6E11B-7A6E-4B5D-81C7-156D76C6A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8164" y="1189167"/>
            <a:ext cx="3115031" cy="26722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5F8C57-AF64-485F-BA45-CC60A97E4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7488" y="1189167"/>
            <a:ext cx="3115031" cy="26722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12A55C-7CFD-4381-B30F-4CC76B073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9481" y="3984514"/>
            <a:ext cx="2994390" cy="26722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B3A59F-A783-4A74-8C48-51F4CB4C1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8164" y="3984513"/>
            <a:ext cx="3115030" cy="26722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F700D3-4CB6-4EBE-9E74-03DE4D41E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7487" y="3984513"/>
            <a:ext cx="3115030" cy="26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55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C4C72F-4159-4085-A08F-7DD0331F9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695" y="1140487"/>
            <a:ext cx="3209077" cy="27529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C2D8D2-5090-43F3-948F-4DE0B4302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460" y="1140485"/>
            <a:ext cx="3209080" cy="27529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6FE647-C897-465F-BDDC-B229159A9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228" y="1140486"/>
            <a:ext cx="3209079" cy="27529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D193EE-D843-42A9-9C2E-B355B34E9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693" y="3985760"/>
            <a:ext cx="3209079" cy="27529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878D79-76FE-4FDF-B766-69B9D203F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1461" y="3985760"/>
            <a:ext cx="3209079" cy="27529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E9C4AF-AD35-4238-B18B-20903323F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2195" y="3985759"/>
            <a:ext cx="3205112" cy="27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83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664A64-F5E1-4FE6-835F-2862553CE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149" y="1203240"/>
            <a:ext cx="3106000" cy="26534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FE7EB3-6A16-4D4E-B03F-9EAFF0CF7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998" y="1203240"/>
            <a:ext cx="3106002" cy="26534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CC8071-188A-4C45-B512-F9C19C50B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49" y="1203239"/>
            <a:ext cx="3106001" cy="26534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F3703-C0C8-48A5-A180-C6E5AC359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149" y="3979583"/>
            <a:ext cx="3106002" cy="26534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A3D42B-FB2E-44FE-A083-B8BB94A0A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998" y="3979583"/>
            <a:ext cx="3106001" cy="26534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08FE3F-0F46-46DE-A4E8-C2E19424E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846" y="3979582"/>
            <a:ext cx="3106003" cy="26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14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90CFAB-3DD0-4AE3-A5E3-8660323C0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008" y="1248065"/>
            <a:ext cx="3106002" cy="2653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71ACFB-71C0-4777-9F0F-DCACA6ADE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997" y="1248064"/>
            <a:ext cx="3106004" cy="2653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3B56EB-925C-4488-A298-3F7E5C846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6988" y="1248065"/>
            <a:ext cx="3106003" cy="26534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35533D-9F9B-4BDD-8A3A-091E514C8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009" y="3973333"/>
            <a:ext cx="3106002" cy="26534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A79708-7FCA-47A3-A5ED-529BFE87D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3000" y="3973333"/>
            <a:ext cx="3106001" cy="26534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B78A600-F4AD-4D65-BF08-0DFBF5C32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6988" y="3973333"/>
            <a:ext cx="3106003" cy="26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1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0032CF-C89A-4068-AD62-969CFB9E5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125" y="1239097"/>
            <a:ext cx="3110881" cy="33687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F1BB3A-0DA5-4BE7-A68D-FB8355BC7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7082" y="1239097"/>
            <a:ext cx="3114359" cy="26605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784EE-5FFF-4298-9DD7-3474E74E7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3517" y="1239097"/>
            <a:ext cx="3114358" cy="2660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A89B6B-B3E9-41A6-8091-F190752D1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7081" y="3982297"/>
            <a:ext cx="3110881" cy="26605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707E57-1D16-4C44-B69A-AF7B8A49F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6995" y="3982297"/>
            <a:ext cx="3110880" cy="26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01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87C05A-19EB-426B-9F4D-E780E769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7626" y="1239096"/>
            <a:ext cx="3095448" cy="2660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6187A0-B7FB-4462-8DFA-6D0A9B833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820" y="1239096"/>
            <a:ext cx="3114358" cy="2660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7A6BD4-163C-47B6-AC38-5057D7932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8924" y="1239096"/>
            <a:ext cx="3095449" cy="2660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5C5501-C0D6-4AC0-964B-8E9F85A49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7627" y="3982296"/>
            <a:ext cx="3095448" cy="2660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B63FBE-ABEA-496B-BE79-536F25243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8820" y="3982296"/>
            <a:ext cx="3114358" cy="26605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852251-C940-4DA3-9274-10C094A75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8923" y="3982296"/>
            <a:ext cx="3095449" cy="26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32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기획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000" dirty="0">
                <a:solidFill>
                  <a:prstClr val="white"/>
                </a:solidFill>
              </a:rPr>
              <a:t>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48FD5E1-788F-443B-ACD7-48A41CF2574E}"/>
              </a:ext>
            </a:extLst>
          </p:cNvPr>
          <p:cNvGrpSpPr/>
          <p:nvPr/>
        </p:nvGrpSpPr>
        <p:grpSpPr>
          <a:xfrm>
            <a:off x="1342499" y="1176343"/>
            <a:ext cx="9507001" cy="5571599"/>
            <a:chOff x="271911" y="1185308"/>
            <a:chExt cx="9507001" cy="557159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3480A4A-5DA4-4FA0-8C1F-2F0219643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1911" y="1185308"/>
              <a:ext cx="3095449" cy="264439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6AD74E2-283E-46EA-A814-FDF457BBF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77687" y="1185308"/>
              <a:ext cx="3095448" cy="264439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E77DA8F-BBD7-4061-8A87-A9DAE3C64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3462" y="1185308"/>
              <a:ext cx="3095450" cy="264439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E8C2ADA-7E02-4333-9A99-44540DF90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1912" y="3919352"/>
              <a:ext cx="3095448" cy="264439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3200A1B-3BE3-45ED-BD03-2219C2D66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77687" y="3919352"/>
              <a:ext cx="3095448" cy="2837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548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0598" y="695690"/>
            <a:ext cx="3890809" cy="1178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47298" y="2345744"/>
            <a:ext cx="637042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설계</a:t>
            </a:r>
            <a:endParaRPr lang="en-US" altLang="ko-KR" sz="44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청년농을 위한 농장</a:t>
            </a:r>
            <a:r>
              <a:rPr lang="en-US" altLang="ko-KR" sz="1200" dirty="0">
                <a:solidFill>
                  <a:prstClr val="white"/>
                </a:solidFill>
              </a:rPr>
              <a:t>&amp;</a:t>
            </a:r>
            <a:r>
              <a:rPr lang="ko-KR" altLang="en-US" sz="1200" dirty="0">
                <a:solidFill>
                  <a:prstClr val="white"/>
                </a:solidFill>
              </a:rPr>
              <a:t>농작물 홍보 및 판로개척 지원 사이트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21087" y="3767778"/>
            <a:ext cx="274982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3A925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everyonesfarm.co.kr</a:t>
            </a:r>
            <a:endParaRPr lang="en-US" altLang="ko-KR" sz="2000" b="1" kern="0" dirty="0">
              <a:ln w="3175">
                <a:noFill/>
              </a:ln>
              <a:solidFill>
                <a:srgbClr val="3A925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96663" y="4873044"/>
            <a:ext cx="5271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 파이널 프로젝트 </a:t>
            </a:r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F771-307F-4F5F-AD24-4F5BACB0237A}"/>
              </a:ext>
            </a:extLst>
          </p:cNvPr>
          <p:cNvSpPr txBox="1"/>
          <p:nvPr/>
        </p:nvSpPr>
        <p:spPr>
          <a:xfrm>
            <a:off x="10143041" y="6597606"/>
            <a:ext cx="2048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ppt</a:t>
            </a:r>
            <a:r>
              <a:rPr lang="ko-KR" altLang="en-US" sz="1000" dirty="0">
                <a:solidFill>
                  <a:srgbClr val="FF0000"/>
                </a:solidFill>
              </a:rPr>
              <a:t>출처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37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974A8C-0D70-4DC8-880C-DC1F6A6E0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2034393"/>
            <a:ext cx="10148047" cy="4115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7DCA0-D84B-4FA7-B577-5D4B67AA52FA}"/>
              </a:ext>
            </a:extLst>
          </p:cNvPr>
          <p:cNvSpPr txBox="1"/>
          <p:nvPr/>
        </p:nvSpPr>
        <p:spPr>
          <a:xfrm>
            <a:off x="4988309" y="1318791"/>
            <a:ext cx="2215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메인</a:t>
            </a:r>
            <a:r>
              <a:rPr lang="en-US" altLang="ko-KR" sz="2000" dirty="0"/>
              <a:t>, </a:t>
            </a:r>
            <a:r>
              <a:rPr lang="ko-KR" altLang="en-US" sz="2000" dirty="0"/>
              <a:t>소개 페이지</a:t>
            </a:r>
          </a:p>
        </p:txBody>
      </p:sp>
    </p:spTree>
    <p:extLst>
      <p:ext uri="{BB962C8B-B14F-4D97-AF65-F5344CB8AC3E}">
        <p14:creationId xmlns:p14="http://schemas.microsoft.com/office/powerpoint/2010/main" val="2059073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974A8C-0D70-4DC8-880C-DC1F6A6E0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974" y="2303892"/>
            <a:ext cx="10148047" cy="3235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7DCA0-D84B-4FA7-B577-5D4B67AA52FA}"/>
              </a:ext>
            </a:extLst>
          </p:cNvPr>
          <p:cNvSpPr txBox="1"/>
          <p:nvPr/>
        </p:nvSpPr>
        <p:spPr>
          <a:xfrm>
            <a:off x="5063998" y="1318791"/>
            <a:ext cx="2064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공지사항 페이지</a:t>
            </a:r>
          </a:p>
        </p:txBody>
      </p:sp>
    </p:spTree>
    <p:extLst>
      <p:ext uri="{BB962C8B-B14F-4D97-AF65-F5344CB8AC3E}">
        <p14:creationId xmlns:p14="http://schemas.microsoft.com/office/powerpoint/2010/main" val="47695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프로젝트 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2673428" y="5997355"/>
            <a:ext cx="7276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위 사진들을 보면 </a:t>
            </a:r>
            <a:r>
              <a:rPr lang="en-US" altLang="ko-KR" sz="2000" dirty="0"/>
              <a:t>2040</a:t>
            </a:r>
            <a:r>
              <a:rPr lang="ko-KR" altLang="en-US" sz="2000" dirty="0"/>
              <a:t>세대 들은 직업으로서 농업을 선택하여</a:t>
            </a:r>
            <a:endParaRPr lang="en-US" altLang="ko-KR" sz="2000" dirty="0"/>
          </a:p>
          <a:p>
            <a:r>
              <a:rPr lang="ko-KR" altLang="en-US" sz="2000" dirty="0"/>
              <a:t>귀농 </a:t>
            </a:r>
            <a:r>
              <a:rPr lang="ko-KR" altLang="en-US" sz="2000" dirty="0" err="1"/>
              <a:t>귀촌을</a:t>
            </a:r>
            <a:r>
              <a:rPr lang="ko-KR" altLang="en-US" sz="2000" dirty="0"/>
              <a:t> 결정한 것을 알 수 있습니다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86608-153A-4541-BFEF-E647864E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1664381"/>
            <a:ext cx="4957481" cy="3495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64BEF-111C-4624-9993-9F0EB1132E22}"/>
              </a:ext>
            </a:extLst>
          </p:cNvPr>
          <p:cNvSpPr txBox="1"/>
          <p:nvPr/>
        </p:nvSpPr>
        <p:spPr>
          <a:xfrm>
            <a:off x="8552117" y="4962787"/>
            <a:ext cx="3182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출처</a:t>
            </a:r>
            <a:r>
              <a:rPr lang="en-US" altLang="ko-KR" sz="900" dirty="0">
                <a:solidFill>
                  <a:srgbClr val="FF0000"/>
                </a:solidFill>
              </a:rPr>
              <a:t>: </a:t>
            </a:r>
            <a:r>
              <a:rPr lang="ko-KR" altLang="en-US" sz="900" dirty="0" err="1">
                <a:solidFill>
                  <a:srgbClr val="FF0000"/>
                </a:solidFill>
              </a:rPr>
              <a:t>귀농귀촌</a:t>
            </a:r>
            <a:r>
              <a:rPr lang="ko-KR" altLang="en-US" sz="900" dirty="0">
                <a:solidFill>
                  <a:srgbClr val="FF0000"/>
                </a:solidFill>
              </a:rPr>
              <a:t> 종합센터 </a:t>
            </a:r>
            <a:r>
              <a:rPr lang="en-US" altLang="ko-KR" sz="900" dirty="0">
                <a:solidFill>
                  <a:srgbClr val="FF0000"/>
                </a:solidFill>
              </a:rPr>
              <a:t>2019</a:t>
            </a:r>
            <a:r>
              <a:rPr lang="ko-KR" altLang="en-US" sz="900" dirty="0">
                <a:solidFill>
                  <a:srgbClr val="FF0000"/>
                </a:solidFill>
              </a:rPr>
              <a:t>년 </a:t>
            </a:r>
            <a:r>
              <a:rPr lang="ko-KR" altLang="en-US" sz="900" dirty="0" err="1">
                <a:solidFill>
                  <a:srgbClr val="FF0000"/>
                </a:solidFill>
              </a:rPr>
              <a:t>귀농귀촌</a:t>
            </a:r>
            <a:r>
              <a:rPr lang="ko-KR" altLang="en-US" sz="900" dirty="0">
                <a:solidFill>
                  <a:srgbClr val="FF0000"/>
                </a:solidFill>
              </a:rPr>
              <a:t> 실태조사 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04415C-E241-46D4-A6AE-803524BD9C3F}"/>
              </a:ext>
            </a:extLst>
          </p:cNvPr>
          <p:cNvGrpSpPr/>
          <p:nvPr/>
        </p:nvGrpSpPr>
        <p:grpSpPr>
          <a:xfrm>
            <a:off x="5509468" y="1860998"/>
            <a:ext cx="6225331" cy="3101789"/>
            <a:chOff x="5509468" y="1497121"/>
            <a:chExt cx="6225331" cy="31017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EB7F42-890B-492C-8932-F2CED6ABC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83" b="39739"/>
            <a:stretch/>
          </p:blipFill>
          <p:spPr>
            <a:xfrm>
              <a:off x="5509468" y="1497121"/>
              <a:ext cx="6225331" cy="31017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606BDC9-BD27-41D3-914D-E927D39E5038}"/>
                </a:ext>
              </a:extLst>
            </p:cNvPr>
            <p:cNvSpPr/>
            <p:nvPr/>
          </p:nvSpPr>
          <p:spPr>
            <a:xfrm>
              <a:off x="8023412" y="3666565"/>
              <a:ext cx="3065929" cy="770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3301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13309B-8EA7-4682-BC5A-F19F14F92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436" y="1920601"/>
            <a:ext cx="9001125" cy="4565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8EA833-9D27-48A3-A33C-C6C43103585A}"/>
              </a:ext>
            </a:extLst>
          </p:cNvPr>
          <p:cNvSpPr txBox="1"/>
          <p:nvPr/>
        </p:nvSpPr>
        <p:spPr>
          <a:xfrm>
            <a:off x="4585470" y="1196877"/>
            <a:ext cx="3021060" cy="39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농업인 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2463002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FFC224-074C-4757-9128-D694B9C1D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5550" y="2046896"/>
            <a:ext cx="7200900" cy="4240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8B954B-A6E3-49A9-B0CB-B30B628C707E}"/>
              </a:ext>
            </a:extLst>
          </p:cNvPr>
          <p:cNvSpPr txBox="1"/>
          <p:nvPr/>
        </p:nvSpPr>
        <p:spPr>
          <a:xfrm>
            <a:off x="4691303" y="1216120"/>
            <a:ext cx="2809394" cy="391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일반인 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2683412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0B8C9E-FE2B-40A6-BA19-2E8EF77A3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5460" y="1863079"/>
            <a:ext cx="8641080" cy="4667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598793-D0FA-4A7E-83BB-9F83CA361B5B}"/>
              </a:ext>
            </a:extLst>
          </p:cNvPr>
          <p:cNvSpPr txBox="1"/>
          <p:nvPr/>
        </p:nvSpPr>
        <p:spPr>
          <a:xfrm>
            <a:off x="4522932" y="1216120"/>
            <a:ext cx="3146136" cy="391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일반</a:t>
            </a:r>
            <a:r>
              <a:rPr lang="en-US" altLang="ko-KR" sz="2000"/>
              <a:t>,</a:t>
            </a:r>
            <a:r>
              <a:rPr lang="ko-KR" altLang="en-US" sz="2000"/>
              <a:t> 제철 먹거리 페이지</a:t>
            </a:r>
          </a:p>
        </p:txBody>
      </p:sp>
    </p:spTree>
    <p:extLst>
      <p:ext uri="{BB962C8B-B14F-4D97-AF65-F5344CB8AC3E}">
        <p14:creationId xmlns:p14="http://schemas.microsoft.com/office/powerpoint/2010/main" val="4241197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FD3BF-99CE-4192-9A59-428237827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2501" y="1853270"/>
            <a:ext cx="10486997" cy="4523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4D97E-3875-4639-AFAD-EE0263ACBED8}"/>
              </a:ext>
            </a:extLst>
          </p:cNvPr>
          <p:cNvSpPr txBox="1"/>
          <p:nvPr/>
        </p:nvSpPr>
        <p:spPr>
          <a:xfrm>
            <a:off x="5302250" y="1254605"/>
            <a:ext cx="1587499" cy="391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리뷰 페이지</a:t>
            </a:r>
          </a:p>
        </p:txBody>
      </p:sp>
    </p:spTree>
    <p:extLst>
      <p:ext uri="{BB962C8B-B14F-4D97-AF65-F5344CB8AC3E}">
        <p14:creationId xmlns:p14="http://schemas.microsoft.com/office/powerpoint/2010/main" val="649572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0D8768-8F15-4481-A109-BD34B2A1E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325" y="2230025"/>
            <a:ext cx="10801350" cy="3457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06B4D-E779-4D11-B999-E5C2574B2287}"/>
              </a:ext>
            </a:extLst>
          </p:cNvPr>
          <p:cNvSpPr txBox="1"/>
          <p:nvPr/>
        </p:nvSpPr>
        <p:spPr>
          <a:xfrm>
            <a:off x="5054406" y="1322640"/>
            <a:ext cx="2083187" cy="39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농장일기 페이지</a:t>
            </a:r>
          </a:p>
        </p:txBody>
      </p:sp>
    </p:spTree>
    <p:extLst>
      <p:ext uri="{BB962C8B-B14F-4D97-AF65-F5344CB8AC3E}">
        <p14:creationId xmlns:p14="http://schemas.microsoft.com/office/powerpoint/2010/main" val="2732781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3838E8-227D-460A-A9D5-9287C3FF5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3789" y="1841842"/>
            <a:ext cx="9564422" cy="4871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3CAD6-3B7F-4D7F-9C8E-E0832754D539}"/>
              </a:ext>
            </a:extLst>
          </p:cNvPr>
          <p:cNvSpPr txBox="1"/>
          <p:nvPr/>
        </p:nvSpPr>
        <p:spPr>
          <a:xfrm>
            <a:off x="5054406" y="1274043"/>
            <a:ext cx="2083187" cy="39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농장</a:t>
            </a:r>
            <a:r>
              <a:rPr lang="en-US" altLang="ko-KR" sz="2000"/>
              <a:t>QnA</a:t>
            </a:r>
            <a:r>
              <a:rPr lang="ko-KR" altLang="en-US" sz="2000"/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612884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4C71A-8803-400D-9624-E7BDC82AC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1611" y="1891323"/>
            <a:ext cx="9428778" cy="4713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8B909-453E-4DE9-8859-DC8D943C02BD}"/>
              </a:ext>
            </a:extLst>
          </p:cNvPr>
          <p:cNvSpPr txBox="1"/>
          <p:nvPr/>
        </p:nvSpPr>
        <p:spPr>
          <a:xfrm>
            <a:off x="4932914" y="1274043"/>
            <a:ext cx="2326172" cy="390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개인농산물 페이지</a:t>
            </a:r>
          </a:p>
        </p:txBody>
      </p:sp>
    </p:spTree>
    <p:extLst>
      <p:ext uri="{BB962C8B-B14F-4D97-AF65-F5344CB8AC3E}">
        <p14:creationId xmlns:p14="http://schemas.microsoft.com/office/powerpoint/2010/main" val="2168384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637140-65DE-475B-9D43-A5B997325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8693" y="1978282"/>
            <a:ext cx="9414614" cy="4632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07A6C9-753C-4C54-B168-66522E2EFF2D}"/>
              </a:ext>
            </a:extLst>
          </p:cNvPr>
          <p:cNvSpPr txBox="1"/>
          <p:nvPr/>
        </p:nvSpPr>
        <p:spPr>
          <a:xfrm>
            <a:off x="5059266" y="1322639"/>
            <a:ext cx="2073468" cy="390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농장체험 페이지</a:t>
            </a:r>
          </a:p>
        </p:txBody>
      </p:sp>
    </p:spTree>
    <p:extLst>
      <p:ext uri="{BB962C8B-B14F-4D97-AF65-F5344CB8AC3E}">
        <p14:creationId xmlns:p14="http://schemas.microsoft.com/office/powerpoint/2010/main" val="2523918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644218-B2FB-43D3-AA53-22AAF235C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5550" y="1805114"/>
            <a:ext cx="7200900" cy="4919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929143-D9FB-40DD-BB0A-931CAB0D4698}"/>
              </a:ext>
            </a:extLst>
          </p:cNvPr>
          <p:cNvSpPr txBox="1"/>
          <p:nvPr/>
        </p:nvSpPr>
        <p:spPr>
          <a:xfrm>
            <a:off x="5059266" y="1322639"/>
            <a:ext cx="2073468" cy="390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농장검색 페이지</a:t>
            </a:r>
          </a:p>
        </p:txBody>
      </p:sp>
    </p:spTree>
    <p:extLst>
      <p:ext uri="{BB962C8B-B14F-4D97-AF65-F5344CB8AC3E}">
        <p14:creationId xmlns:p14="http://schemas.microsoft.com/office/powerpoint/2010/main" val="10285707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ED0818-1669-4E7C-ABAD-0D499DEE0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244" y="1775826"/>
            <a:ext cx="4721949" cy="4771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9B59CB-62D7-4E70-BA30-332ADFF48D74}"/>
              </a:ext>
            </a:extLst>
          </p:cNvPr>
          <p:cNvSpPr txBox="1"/>
          <p:nvPr/>
        </p:nvSpPr>
        <p:spPr>
          <a:xfrm>
            <a:off x="3523602" y="1196287"/>
            <a:ext cx="5144796" cy="39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활동신청내역</a:t>
            </a:r>
            <a:r>
              <a:rPr lang="en-US" altLang="ko-KR" sz="2000"/>
              <a:t>,</a:t>
            </a:r>
            <a:r>
              <a:rPr lang="ko-KR" altLang="en-US" sz="2000"/>
              <a:t> 장바구니 페이지</a:t>
            </a:r>
            <a:r>
              <a:rPr lang="en-US" altLang="ko-KR" sz="2000"/>
              <a:t>(</a:t>
            </a:r>
            <a:r>
              <a:rPr lang="ko-KR" altLang="en-US" sz="2000"/>
              <a:t>마이페이지</a:t>
            </a:r>
            <a:r>
              <a:rPr lang="en-US" altLang="ko-KR" sz="200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33E066-5DB2-4BBD-894D-1F6D57311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7341" y="1768928"/>
            <a:ext cx="4716589" cy="475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프로젝트 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1104888" y="5997355"/>
            <a:ext cx="998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기사에서 발췌한 내용을 볼 때 실제 청년농민들은 증가하고 있는 것을 알 수 있습니다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EB7F42-890B-492C-8932-F2CED6AB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092" y="1197610"/>
            <a:ext cx="3844846" cy="199182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5E5597-3C23-46B5-BBBD-395DAA05B95C}"/>
              </a:ext>
            </a:extLst>
          </p:cNvPr>
          <p:cNvGrpSpPr/>
          <p:nvPr/>
        </p:nvGrpSpPr>
        <p:grpSpPr>
          <a:xfrm>
            <a:off x="550092" y="3268024"/>
            <a:ext cx="11091813" cy="2232634"/>
            <a:chOff x="263931" y="3132810"/>
            <a:chExt cx="8340885" cy="16789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864BEF-111C-4624-9993-9F0EB1132E22}"/>
                </a:ext>
              </a:extLst>
            </p:cNvPr>
            <p:cNvSpPr txBox="1"/>
            <p:nvPr/>
          </p:nvSpPr>
          <p:spPr>
            <a:xfrm>
              <a:off x="263931" y="4638137"/>
              <a:ext cx="4683193" cy="173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FF0000"/>
                  </a:solidFill>
                </a:rPr>
                <a:t>출처</a:t>
              </a:r>
              <a:r>
                <a:rPr lang="en-US" altLang="ko-KR" sz="900" dirty="0">
                  <a:solidFill>
                    <a:srgbClr val="FF0000"/>
                  </a:solidFill>
                </a:rPr>
                <a:t>: </a:t>
              </a:r>
              <a:r>
                <a:rPr lang="ko-KR" altLang="en-US" sz="900" dirty="0">
                  <a:solidFill>
                    <a:srgbClr val="FF0000"/>
                  </a:solidFill>
                </a:rPr>
                <a:t>농민신문 기사</a:t>
              </a:r>
              <a:r>
                <a:rPr lang="en-US" altLang="ko-KR" sz="900" dirty="0">
                  <a:solidFill>
                    <a:srgbClr val="FF0000"/>
                  </a:solidFill>
                </a:rPr>
                <a:t>(</a:t>
              </a:r>
              <a:r>
                <a:rPr lang="en-US" altLang="ko-KR" sz="900" dirty="0">
                  <a:solidFill>
                    <a:srgbClr val="FF000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https://www.nongmin.com/news/NEWS/POL/ETC/321196/view</a:t>
              </a:r>
              <a:r>
                <a:rPr lang="en-US" altLang="ko-KR" sz="900" dirty="0">
                  <a:solidFill>
                    <a:srgbClr val="FF0000"/>
                  </a:solidFill>
                </a:rPr>
                <a:t>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98A49F2-96B2-4563-90C9-B36803F71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43"/>
            <a:stretch/>
          </p:blipFill>
          <p:spPr>
            <a:xfrm>
              <a:off x="263931" y="3132810"/>
              <a:ext cx="8340885" cy="144623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844625-A377-41D8-B767-15C3651446A2}"/>
                </a:ext>
              </a:extLst>
            </p:cNvPr>
            <p:cNvSpPr/>
            <p:nvPr/>
          </p:nvSpPr>
          <p:spPr>
            <a:xfrm>
              <a:off x="968188" y="3567953"/>
              <a:ext cx="1705240" cy="309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156B24-E0B8-46D3-A610-4B118CD02C1F}"/>
                </a:ext>
              </a:extLst>
            </p:cNvPr>
            <p:cNvSpPr/>
            <p:nvPr/>
          </p:nvSpPr>
          <p:spPr>
            <a:xfrm>
              <a:off x="7091082" y="3546429"/>
              <a:ext cx="1075765" cy="309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ED0BE7F-B2C4-425C-A948-D4B8CC7A8180}"/>
                </a:ext>
              </a:extLst>
            </p:cNvPr>
            <p:cNvSpPr/>
            <p:nvPr/>
          </p:nvSpPr>
          <p:spPr>
            <a:xfrm>
              <a:off x="367552" y="4251614"/>
              <a:ext cx="1497107" cy="309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62713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5E5C3D-A70D-4D7E-BDC5-F69160F8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150" y="2176340"/>
            <a:ext cx="5150895" cy="4032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607E09-E379-46AE-B86B-83C9EAAD2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5056" y="2147985"/>
            <a:ext cx="4860607" cy="405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F478D-3D8A-4F23-96F1-2ACEC8075A12}"/>
              </a:ext>
            </a:extLst>
          </p:cNvPr>
          <p:cNvSpPr txBox="1"/>
          <p:nvPr/>
        </p:nvSpPr>
        <p:spPr>
          <a:xfrm>
            <a:off x="4029009" y="1293480"/>
            <a:ext cx="4133981" cy="39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마이페이지 수정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r>
              <a:rPr lang="en-US" altLang="ko-KR" sz="2000"/>
              <a:t>1</a:t>
            </a:r>
            <a:r>
              <a:rPr lang="ko-KR" altLang="en-US" sz="2000"/>
              <a:t>대</a:t>
            </a:r>
            <a:r>
              <a:rPr lang="en-US" altLang="ko-KR" sz="2000"/>
              <a:t>1</a:t>
            </a:r>
            <a:r>
              <a:rPr lang="ko-KR" altLang="en-US" sz="2000"/>
              <a:t>문의 페이지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710710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A626B1-CF99-4445-913E-58BE06B53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9638" y="2374871"/>
            <a:ext cx="10592723" cy="3605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47C21-0ACA-4067-B0DF-84C9C743B9F5}"/>
              </a:ext>
            </a:extLst>
          </p:cNvPr>
          <p:cNvSpPr txBox="1"/>
          <p:nvPr/>
        </p:nvSpPr>
        <p:spPr>
          <a:xfrm>
            <a:off x="4262275" y="1322638"/>
            <a:ext cx="3667449" cy="390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마이페이지 활동내역 페이지</a:t>
            </a:r>
          </a:p>
        </p:txBody>
      </p:sp>
    </p:spTree>
    <p:extLst>
      <p:ext uri="{BB962C8B-B14F-4D97-AF65-F5344CB8AC3E}">
        <p14:creationId xmlns:p14="http://schemas.microsoft.com/office/powerpoint/2010/main" val="2330921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DDE656-22C0-4C38-8E53-98AB83686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338" y="2752807"/>
            <a:ext cx="10585324" cy="3576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01CC4-71CC-4920-9D73-451A9A256941}"/>
              </a:ext>
            </a:extLst>
          </p:cNvPr>
          <p:cNvSpPr txBox="1"/>
          <p:nvPr/>
        </p:nvSpPr>
        <p:spPr>
          <a:xfrm>
            <a:off x="4262275" y="1517025"/>
            <a:ext cx="3667449" cy="395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마이페이지 영농일지 페이지</a:t>
            </a:r>
          </a:p>
        </p:txBody>
      </p:sp>
    </p:spTree>
    <p:extLst>
      <p:ext uri="{BB962C8B-B14F-4D97-AF65-F5344CB8AC3E}">
        <p14:creationId xmlns:p14="http://schemas.microsoft.com/office/powerpoint/2010/main" val="518337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8C092D-E94D-4409-BE99-CEB1718BD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338" y="2368806"/>
            <a:ext cx="10585323" cy="4155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96B8E-DD46-45E6-B95E-39281163AF34}"/>
              </a:ext>
            </a:extLst>
          </p:cNvPr>
          <p:cNvSpPr txBox="1"/>
          <p:nvPr/>
        </p:nvSpPr>
        <p:spPr>
          <a:xfrm>
            <a:off x="4262275" y="1439270"/>
            <a:ext cx="3667449" cy="395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마이페이지 판매현황 페이지</a:t>
            </a:r>
          </a:p>
        </p:txBody>
      </p:sp>
    </p:spTree>
    <p:extLst>
      <p:ext uri="{BB962C8B-B14F-4D97-AF65-F5344CB8AC3E}">
        <p14:creationId xmlns:p14="http://schemas.microsoft.com/office/powerpoint/2010/main" val="2239923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6B5B24-8D11-40EC-BC06-7F9FAD85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27" y="2086601"/>
            <a:ext cx="7403780" cy="2056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02597-36F2-49BB-A4AB-B911275C4ABF}"/>
              </a:ext>
            </a:extLst>
          </p:cNvPr>
          <p:cNvSpPr txBox="1"/>
          <p:nvPr/>
        </p:nvSpPr>
        <p:spPr>
          <a:xfrm>
            <a:off x="4000714" y="1463236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관리자 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관리자 메인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0F0E5-37C6-46B1-B319-D2A6E7BB6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02" y="4366461"/>
            <a:ext cx="7157908" cy="20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75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D6943F-BD78-43E9-AFC4-D8EBB0D9F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0478" y="2323282"/>
            <a:ext cx="9131044" cy="4306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3F4EB7-6715-4971-AADF-108F9D9E4AE9}"/>
              </a:ext>
            </a:extLst>
          </p:cNvPr>
          <p:cNvSpPr txBox="1"/>
          <p:nvPr/>
        </p:nvSpPr>
        <p:spPr>
          <a:xfrm>
            <a:off x="4759737" y="1463236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공지사항 관리 페이지</a:t>
            </a:r>
          </a:p>
        </p:txBody>
      </p:sp>
    </p:spTree>
    <p:extLst>
      <p:ext uri="{BB962C8B-B14F-4D97-AF65-F5344CB8AC3E}">
        <p14:creationId xmlns:p14="http://schemas.microsoft.com/office/powerpoint/2010/main" val="1746418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4B48CF-4D04-4BDF-8C9C-CD027C82E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8772" y="2080516"/>
            <a:ext cx="7334455" cy="4610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11C388-C734-482B-9F5E-828479B38FD3}"/>
              </a:ext>
            </a:extLst>
          </p:cNvPr>
          <p:cNvSpPr txBox="1"/>
          <p:nvPr/>
        </p:nvSpPr>
        <p:spPr>
          <a:xfrm>
            <a:off x="4887976" y="1341853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일대일 관리 페이지</a:t>
            </a:r>
          </a:p>
        </p:txBody>
      </p:sp>
    </p:spTree>
    <p:extLst>
      <p:ext uri="{BB962C8B-B14F-4D97-AF65-F5344CB8AC3E}">
        <p14:creationId xmlns:p14="http://schemas.microsoft.com/office/powerpoint/2010/main" val="2699220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43BCDA-B39E-438A-A3CA-993D280D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928" y="2080516"/>
            <a:ext cx="10430144" cy="2906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DCFB7-8786-41CA-9C4F-39A5CBC3B909}"/>
              </a:ext>
            </a:extLst>
          </p:cNvPr>
          <p:cNvSpPr txBox="1"/>
          <p:nvPr/>
        </p:nvSpPr>
        <p:spPr>
          <a:xfrm>
            <a:off x="5016217" y="134185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상품 관리 페이지</a:t>
            </a:r>
          </a:p>
        </p:txBody>
      </p:sp>
    </p:spTree>
    <p:extLst>
      <p:ext uri="{BB962C8B-B14F-4D97-AF65-F5344CB8AC3E}">
        <p14:creationId xmlns:p14="http://schemas.microsoft.com/office/powerpoint/2010/main" val="481207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클래스 다이어그램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9D4318-C0D5-47B0-985D-2C9633CFC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6906" y="2080516"/>
            <a:ext cx="8718188" cy="4411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3A24D-7B43-4AE9-B548-055BF4244A22}"/>
              </a:ext>
            </a:extLst>
          </p:cNvPr>
          <p:cNvSpPr txBox="1"/>
          <p:nvPr/>
        </p:nvSpPr>
        <p:spPr>
          <a:xfrm>
            <a:off x="5016217" y="134185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회원 관리 페이지</a:t>
            </a:r>
          </a:p>
        </p:txBody>
      </p:sp>
    </p:spTree>
    <p:extLst>
      <p:ext uri="{BB962C8B-B14F-4D97-AF65-F5344CB8AC3E}">
        <p14:creationId xmlns:p14="http://schemas.microsoft.com/office/powerpoint/2010/main" val="1859957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</a:rPr>
              <a:t>ERD(</a:t>
            </a:r>
            <a:r>
              <a:rPr lang="ko-KR" altLang="en-US" sz="1000" dirty="0">
                <a:solidFill>
                  <a:prstClr val="white"/>
                </a:solidFill>
              </a:rPr>
              <a:t>물리적 설계</a:t>
            </a:r>
            <a:r>
              <a:rPr lang="en-US" altLang="ko-KR" sz="1000" dirty="0">
                <a:solidFill>
                  <a:prstClr val="white"/>
                </a:solidFill>
              </a:rPr>
              <a:t>)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B37E2F-5039-4EF3-9A61-6DC6D8ADD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3" y="1102868"/>
            <a:ext cx="10087173" cy="56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3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프로젝트 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EB7F42-890B-492C-8932-F2CED6AB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5" y="1134545"/>
            <a:ext cx="3440890" cy="4327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4266FC-5B3D-4609-A5E7-74F521B0E321}"/>
              </a:ext>
            </a:extLst>
          </p:cNvPr>
          <p:cNvSpPr txBox="1"/>
          <p:nvPr/>
        </p:nvSpPr>
        <p:spPr>
          <a:xfrm>
            <a:off x="4375555" y="5462420"/>
            <a:ext cx="486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출처</a:t>
            </a:r>
            <a:r>
              <a:rPr lang="en-US" altLang="ko-KR" sz="900" dirty="0">
                <a:solidFill>
                  <a:srgbClr val="FF0000"/>
                </a:solidFill>
              </a:rPr>
              <a:t>: </a:t>
            </a:r>
            <a:r>
              <a:rPr lang="ko-KR" altLang="en-US" sz="900" dirty="0" err="1">
                <a:solidFill>
                  <a:srgbClr val="FF0000"/>
                </a:solidFill>
              </a:rPr>
              <a:t>동아닷컴</a:t>
            </a:r>
            <a:r>
              <a:rPr lang="ko-KR" altLang="en-US" sz="900" dirty="0">
                <a:solidFill>
                  <a:srgbClr val="FF0000"/>
                </a:solidFill>
              </a:rPr>
              <a:t> 경제일반 뉴스 </a:t>
            </a:r>
            <a:r>
              <a:rPr lang="en-US" altLang="ko-KR" sz="900" dirty="0">
                <a:solidFill>
                  <a:srgbClr val="FF0000"/>
                </a:solidFill>
              </a:rPr>
              <a:t>[</a:t>
            </a:r>
            <a:r>
              <a:rPr lang="ko-KR" altLang="en-US" sz="900" dirty="0">
                <a:solidFill>
                  <a:srgbClr val="FF0000"/>
                </a:solidFill>
              </a:rPr>
              <a:t>청년드림</a:t>
            </a:r>
            <a:r>
              <a:rPr lang="en-US" altLang="ko-KR" sz="900" dirty="0">
                <a:solidFill>
                  <a:srgbClr val="FF0000"/>
                </a:solidFill>
              </a:rPr>
              <a:t>]</a:t>
            </a:r>
            <a:r>
              <a:rPr lang="ko-KR" altLang="en-US" sz="900" b="1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“</a:t>
            </a:r>
            <a:r>
              <a:rPr lang="ko-KR" altLang="en-US" sz="900" b="1" i="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여유있는</a:t>
            </a:r>
            <a:r>
              <a:rPr lang="ko-KR" altLang="en-US" sz="900" b="1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삶 위해” “농업이 유망해서” 귀농 꿈꿔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en-US" altLang="ko-KR" sz="9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https://www.donga.com/news/Economy/article/all/20171122/87392524/1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3AEB1-BAC2-4B99-84CC-AE4CB9BDA765}"/>
              </a:ext>
            </a:extLst>
          </p:cNvPr>
          <p:cNvSpPr txBox="1"/>
          <p:nvPr/>
        </p:nvSpPr>
        <p:spPr>
          <a:xfrm>
            <a:off x="3255316" y="5997355"/>
            <a:ext cx="568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청년농민</a:t>
            </a:r>
            <a:r>
              <a:rPr lang="en-US" altLang="ko-KR" sz="2000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창업농민이 가장 필요로 하는 지원은</a:t>
            </a:r>
            <a:r>
              <a:rPr lang="en-US" altLang="ko-KR" sz="2000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6EF539-1DEC-47A8-935F-54FACBBBA7EA}"/>
              </a:ext>
            </a:extLst>
          </p:cNvPr>
          <p:cNvSpPr/>
          <p:nvPr/>
        </p:nvSpPr>
        <p:spPr>
          <a:xfrm>
            <a:off x="4384520" y="3818965"/>
            <a:ext cx="3440890" cy="475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DEEA4EE-E566-4503-AC66-1465B5585F48}"/>
              </a:ext>
            </a:extLst>
          </p:cNvPr>
          <p:cNvSpPr/>
          <p:nvPr/>
        </p:nvSpPr>
        <p:spPr>
          <a:xfrm>
            <a:off x="3594846" y="3893983"/>
            <a:ext cx="688420" cy="331693"/>
          </a:xfrm>
          <a:prstGeom prst="rightArrow">
            <a:avLst>
              <a:gd name="adj1" fmla="val 46227"/>
              <a:gd name="adj2" fmla="val 839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03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F7939F-547E-4F1A-8045-A8B45FBBC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2" y="1155851"/>
            <a:ext cx="7451203" cy="2669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56A127-4965-4FFE-8DB2-9F5016197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88" y="3977669"/>
            <a:ext cx="8377836" cy="2671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2CE7E-1DC5-4A73-B3FC-E7369568CEB9}"/>
              </a:ext>
            </a:extLst>
          </p:cNvPr>
          <p:cNvSpPr txBox="1"/>
          <p:nvPr/>
        </p:nvSpPr>
        <p:spPr>
          <a:xfrm>
            <a:off x="7743106" y="1155851"/>
            <a:ext cx="2403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FARMING_DAILYLOG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C62D6-794D-40B2-B7DC-AC3FAC9B785D}"/>
              </a:ext>
            </a:extLst>
          </p:cNvPr>
          <p:cNvSpPr txBox="1"/>
          <p:nvPr/>
        </p:nvSpPr>
        <p:spPr>
          <a:xfrm>
            <a:off x="1634458" y="3977669"/>
            <a:ext cx="1829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APPLICATION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02124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C31938-F8C0-4DA3-A1FC-CCBFD7BA0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2" y="1164816"/>
            <a:ext cx="7451203" cy="2539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D3F7DC-06B1-4FDF-BE71-0D68D813E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188" y="3977668"/>
            <a:ext cx="8377836" cy="2539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5D8F1-C2AE-418F-9942-C290F06EE1AD}"/>
              </a:ext>
            </a:extLst>
          </p:cNvPr>
          <p:cNvSpPr txBox="1"/>
          <p:nvPr/>
        </p:nvSpPr>
        <p:spPr>
          <a:xfrm>
            <a:off x="7743106" y="1155851"/>
            <a:ext cx="2013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FARM_ACTIVITY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B9D57-9651-4776-96B8-61E04133E9B7}"/>
              </a:ext>
            </a:extLst>
          </p:cNvPr>
          <p:cNvSpPr txBox="1"/>
          <p:nvPr/>
        </p:nvSpPr>
        <p:spPr>
          <a:xfrm>
            <a:off x="2064764" y="3977668"/>
            <a:ext cx="1350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NOTICE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915072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B5AF31-6D60-4D49-9556-D5D54D1E3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2" y="1155852"/>
            <a:ext cx="7451203" cy="22731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EA95B7-F922-491D-9F2D-F52DBE87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188" y="3977668"/>
            <a:ext cx="8377836" cy="2503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E28752-C4AF-4777-A9AF-51958C15EF93}"/>
              </a:ext>
            </a:extLst>
          </p:cNvPr>
          <p:cNvSpPr txBox="1"/>
          <p:nvPr/>
        </p:nvSpPr>
        <p:spPr>
          <a:xfrm>
            <a:off x="7743106" y="1155851"/>
            <a:ext cx="1780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FARM_NEWS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470D4-F04D-45C1-887E-109BDB849BF4}"/>
              </a:ext>
            </a:extLst>
          </p:cNvPr>
          <p:cNvSpPr txBox="1"/>
          <p:nvPr/>
        </p:nvSpPr>
        <p:spPr>
          <a:xfrm>
            <a:off x="720058" y="3977668"/>
            <a:ext cx="270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QUESTION_ONEONONE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83367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21E179-1315-4C17-8281-001CA2F93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2" y="1155852"/>
            <a:ext cx="7451203" cy="20298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5EE0BD-0A6B-4DCC-8DD0-8A0527A8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3835" y="3447509"/>
            <a:ext cx="8377836" cy="1511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07569F-2F03-495A-8880-123849BAA32D}"/>
              </a:ext>
            </a:extLst>
          </p:cNvPr>
          <p:cNvSpPr txBox="1"/>
          <p:nvPr/>
        </p:nvSpPr>
        <p:spPr>
          <a:xfrm>
            <a:off x="7743106" y="1155851"/>
            <a:ext cx="1780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FARM_NEWS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98774-6606-4CD6-BFA0-1758BD88AA3D}"/>
              </a:ext>
            </a:extLst>
          </p:cNvPr>
          <p:cNvSpPr txBox="1"/>
          <p:nvPr/>
        </p:nvSpPr>
        <p:spPr>
          <a:xfrm>
            <a:off x="773846" y="3453708"/>
            <a:ext cx="2704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QUESTION_ONEONONE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2E97FA-B3E1-4536-BE76-0CE62371F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2" y="5220923"/>
            <a:ext cx="8516658" cy="15116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1C6B4B-0BE1-4D0E-8C9F-26F099EEABA9}"/>
              </a:ext>
            </a:extLst>
          </p:cNvPr>
          <p:cNvSpPr txBox="1"/>
          <p:nvPr/>
        </p:nvSpPr>
        <p:spPr>
          <a:xfrm>
            <a:off x="8770208" y="5220923"/>
            <a:ext cx="132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BOARD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7427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068011-EFE1-4279-8ADC-913E8C02B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02" y="1155851"/>
            <a:ext cx="7497814" cy="2824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EEDAD7-865D-4A4C-A393-8C5BA113D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993" y="4285445"/>
            <a:ext cx="8377836" cy="2261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766934-2AA4-4BB2-8913-7A300A9E869F}"/>
              </a:ext>
            </a:extLst>
          </p:cNvPr>
          <p:cNvSpPr txBox="1"/>
          <p:nvPr/>
        </p:nvSpPr>
        <p:spPr>
          <a:xfrm>
            <a:off x="7841718" y="1155851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USER_TB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EEC1C-C048-4A4C-9C54-BBCC3EBE435E}"/>
              </a:ext>
            </a:extLst>
          </p:cNvPr>
          <p:cNvSpPr txBox="1"/>
          <p:nvPr/>
        </p:nvSpPr>
        <p:spPr>
          <a:xfrm>
            <a:off x="1571705" y="4285445"/>
            <a:ext cx="1901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USER_PROFILE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73520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381D6E-6886-450E-84C0-92F38610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016" y="1155851"/>
            <a:ext cx="7211759" cy="2824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E15A84-10F0-4B40-9C46-0475C6E92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285" y="4285445"/>
            <a:ext cx="8113252" cy="2261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EB3238-65E7-4826-8B45-BAEA812879C3}"/>
              </a:ext>
            </a:extLst>
          </p:cNvPr>
          <p:cNvSpPr txBox="1"/>
          <p:nvPr/>
        </p:nvSpPr>
        <p:spPr>
          <a:xfrm>
            <a:off x="7510025" y="1155851"/>
            <a:ext cx="143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USER_TB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61A3CE-8893-456B-A015-B1AD59B0F95E}"/>
              </a:ext>
            </a:extLst>
          </p:cNvPr>
          <p:cNvSpPr txBox="1"/>
          <p:nvPr/>
        </p:nvSpPr>
        <p:spPr>
          <a:xfrm>
            <a:off x="1679281" y="4285445"/>
            <a:ext cx="1901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USER_PROFILE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3860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8302C1-CD2F-4686-8D2E-773658C6E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052" y="1155850"/>
            <a:ext cx="8768870" cy="22731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0E6477-F28D-4892-B1C1-147DC02B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1151" y="3581549"/>
            <a:ext cx="7332627" cy="3068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4F53E1-C993-4D16-BFE4-A95BDF204DC1}"/>
              </a:ext>
            </a:extLst>
          </p:cNvPr>
          <p:cNvSpPr txBox="1"/>
          <p:nvPr/>
        </p:nvSpPr>
        <p:spPr>
          <a:xfrm>
            <a:off x="9060919" y="1155850"/>
            <a:ext cx="177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FARM_DIARY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E493B-F10D-4C9C-A970-6F9077B59D70}"/>
              </a:ext>
            </a:extLst>
          </p:cNvPr>
          <p:cNvSpPr txBox="1"/>
          <p:nvPr/>
        </p:nvSpPr>
        <p:spPr>
          <a:xfrm>
            <a:off x="2889516" y="3581549"/>
            <a:ext cx="1545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PRODUCT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3078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6D95AE-9E17-4EE5-93DC-670281697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36" y="1155850"/>
            <a:ext cx="8714902" cy="22731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2EE7D2-553B-4263-9344-31D5EFC40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4683" y="3581549"/>
            <a:ext cx="7489757" cy="2962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A16ABF-AA5C-4839-9A19-438506471A2E}"/>
              </a:ext>
            </a:extLst>
          </p:cNvPr>
          <p:cNvSpPr txBox="1"/>
          <p:nvPr/>
        </p:nvSpPr>
        <p:spPr>
          <a:xfrm>
            <a:off x="9060919" y="1155850"/>
            <a:ext cx="2285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PRODUCT_OPTION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1593A-B6E4-4663-8E46-404FB3C680E0}"/>
              </a:ext>
            </a:extLst>
          </p:cNvPr>
          <p:cNvSpPr txBox="1"/>
          <p:nvPr/>
        </p:nvSpPr>
        <p:spPr>
          <a:xfrm>
            <a:off x="2764010" y="3581549"/>
            <a:ext cx="1587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TB_ORDER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87853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CCEDDF-F140-4C1B-A37F-F76DA6C52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140" y="1155850"/>
            <a:ext cx="8109085" cy="26408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4E4331-7674-4675-81A1-64E4040E6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652" y="3899647"/>
            <a:ext cx="8734788" cy="264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7DDDFC-3B3F-4DE7-91F9-082144928064}"/>
              </a:ext>
            </a:extLst>
          </p:cNvPr>
          <p:cNvSpPr txBox="1"/>
          <p:nvPr/>
        </p:nvSpPr>
        <p:spPr>
          <a:xfrm>
            <a:off x="8612684" y="1155850"/>
            <a:ext cx="1347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BASKET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ACD92-96AC-42D2-982E-FBBBE1196EF3}"/>
              </a:ext>
            </a:extLst>
          </p:cNvPr>
          <p:cNvSpPr txBox="1"/>
          <p:nvPr/>
        </p:nvSpPr>
        <p:spPr>
          <a:xfrm>
            <a:off x="1051751" y="3899647"/>
            <a:ext cx="2050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SELL_QUESTION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96610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398A1A-EFC8-407F-B08A-4E7DF6DCF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07" y="1155850"/>
            <a:ext cx="7312173" cy="26408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F580A2-6BC9-4B37-B506-A73A23110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652" y="4006162"/>
            <a:ext cx="8734788" cy="2640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3CE9A4-B3A1-4B87-8E6E-99870CFA1B73}"/>
              </a:ext>
            </a:extLst>
          </p:cNvPr>
          <p:cNvSpPr txBox="1"/>
          <p:nvPr/>
        </p:nvSpPr>
        <p:spPr>
          <a:xfrm>
            <a:off x="7832755" y="1155850"/>
            <a:ext cx="1201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FARM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973E8-90D5-4AA8-909E-5016B50DA44E}"/>
              </a:ext>
            </a:extLst>
          </p:cNvPr>
          <p:cNvSpPr txBox="1"/>
          <p:nvPr/>
        </p:nvSpPr>
        <p:spPr>
          <a:xfrm>
            <a:off x="420007" y="4006162"/>
            <a:ext cx="2629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FARM_QNA_QUESTION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0736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프로젝트 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1245769" y="5555466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/>
              <a:t>판로개척 지원</a:t>
            </a:r>
            <a:r>
              <a:rPr lang="en-US" altLang="ko-KR" sz="2000" dirty="0"/>
              <a:t> </a:t>
            </a:r>
            <a:r>
              <a:rPr lang="ko-KR" altLang="en-US" sz="2000" dirty="0"/>
              <a:t>서비스를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0801F7-728D-4400-A619-2F5F6114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8" y="1758126"/>
            <a:ext cx="5419675" cy="3607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468F3C-7231-4424-A5B4-EBFD5EDB92F0}"/>
              </a:ext>
            </a:extLst>
          </p:cNvPr>
          <p:cNvSpPr txBox="1"/>
          <p:nvPr/>
        </p:nvSpPr>
        <p:spPr>
          <a:xfrm>
            <a:off x="9000728" y="1527294"/>
            <a:ext cx="26180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</a:rPr>
              <a:t>사진 출처</a:t>
            </a:r>
            <a:r>
              <a:rPr lang="en-US" altLang="ko-KR" sz="900" dirty="0">
                <a:solidFill>
                  <a:srgbClr val="FF0000"/>
                </a:solidFill>
              </a:rPr>
              <a:t>: </a:t>
            </a:r>
            <a:r>
              <a:rPr lang="en-US" altLang="ko-KR" sz="900" dirty="0" err="1">
                <a:solidFill>
                  <a:srgbClr val="FF0000"/>
                </a:solidFill>
              </a:rPr>
              <a:t>pixabay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일러스트 출처</a:t>
            </a:r>
            <a:r>
              <a:rPr lang="en-US" altLang="ko-KR" sz="900" dirty="0">
                <a:solidFill>
                  <a:srgbClr val="FF0000"/>
                </a:solidFill>
              </a:rPr>
              <a:t>: freepik.com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03CCB6-92EC-496D-BCB9-5B5948136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544" y="1758126"/>
            <a:ext cx="5411208" cy="3607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80A2E1-198A-4CA2-8693-264AF4AAF6CD}"/>
              </a:ext>
            </a:extLst>
          </p:cNvPr>
          <p:cNvSpPr txBox="1"/>
          <p:nvPr/>
        </p:nvSpPr>
        <p:spPr>
          <a:xfrm>
            <a:off x="7241375" y="5555466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/>
              <a:t>개인 농장 페이지를 제공하여</a:t>
            </a:r>
            <a:endParaRPr lang="en-US" altLang="ko-KR" sz="2000" dirty="0"/>
          </a:p>
          <a:p>
            <a:pPr algn="just"/>
            <a:r>
              <a:rPr lang="ko-KR" altLang="en-US" sz="2000" dirty="0"/>
              <a:t>농장과 농작물 홍보 기회를</a:t>
            </a:r>
            <a:r>
              <a:rPr lang="en-US" altLang="ko-KR" sz="2000" dirty="0"/>
              <a:t> </a:t>
            </a:r>
            <a:r>
              <a:rPr lang="ko-KR" altLang="en-US" sz="2000" dirty="0"/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7210986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10C46-ED8C-4ED8-A059-66CA58FC8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07" y="1155849"/>
            <a:ext cx="7312173" cy="2389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AE83C8-13BE-4550-8E3D-C8D7902D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652" y="4006162"/>
            <a:ext cx="8734788" cy="2389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9FB00-FE77-42B5-961C-D9C9ABC2EF6F}"/>
              </a:ext>
            </a:extLst>
          </p:cNvPr>
          <p:cNvSpPr txBox="1"/>
          <p:nvPr/>
        </p:nvSpPr>
        <p:spPr>
          <a:xfrm>
            <a:off x="7732180" y="1155851"/>
            <a:ext cx="247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FARM_QNA_ANSWER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AA490-BB8C-453F-B68A-D5F7DAB78122}"/>
              </a:ext>
            </a:extLst>
          </p:cNvPr>
          <p:cNvSpPr txBox="1"/>
          <p:nvPr/>
        </p:nvSpPr>
        <p:spPr>
          <a:xfrm>
            <a:off x="1226830" y="4006162"/>
            <a:ext cx="1899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SELL_ANSWER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083740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프로젝트 설계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테이블 정의서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946C73-5EBF-40DD-B734-9F9AAAA3C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07" y="1155851"/>
            <a:ext cx="7312173" cy="2556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E0566F-440A-43B5-9BBF-0CF16A46A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980" y="4006162"/>
            <a:ext cx="8568131" cy="2556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F622B4-28DE-45AB-ACF4-C9AAF669F58A}"/>
              </a:ext>
            </a:extLst>
          </p:cNvPr>
          <p:cNvSpPr txBox="1"/>
          <p:nvPr/>
        </p:nvSpPr>
        <p:spPr>
          <a:xfrm>
            <a:off x="7812862" y="1155851"/>
            <a:ext cx="2959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FARM_ACTIVITY_SCHEDULE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1D5C3-3905-496B-B880-DFF19E305997}"/>
              </a:ext>
            </a:extLst>
          </p:cNvPr>
          <p:cNvSpPr txBox="1"/>
          <p:nvPr/>
        </p:nvSpPr>
        <p:spPr>
          <a:xfrm>
            <a:off x="532170" y="4006162"/>
            <a:ext cx="264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TABLE EVERYONES_FARM_FILE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30163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50598" y="695690"/>
            <a:ext cx="3890809" cy="1178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54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47298" y="2345744"/>
            <a:ext cx="637042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</a:rPr>
              <a:t>스토리보드</a:t>
            </a:r>
            <a:endParaRPr lang="en-US" altLang="ko-KR" sz="44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청년농을 위한 농장</a:t>
            </a:r>
            <a:r>
              <a:rPr lang="en-US" altLang="ko-KR" sz="1200" dirty="0">
                <a:solidFill>
                  <a:prstClr val="white"/>
                </a:solidFill>
              </a:rPr>
              <a:t>&amp;</a:t>
            </a:r>
            <a:r>
              <a:rPr lang="ko-KR" altLang="en-US" sz="1200" dirty="0">
                <a:solidFill>
                  <a:prstClr val="white"/>
                </a:solidFill>
              </a:rPr>
              <a:t>농작물 홍보 및 판로개척 지원 사이트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21087" y="3767778"/>
            <a:ext cx="274982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3A925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everyonesfarm.co.kr</a:t>
            </a:r>
            <a:endParaRPr lang="en-US" altLang="ko-KR" sz="2000" b="1" kern="0" dirty="0">
              <a:ln w="3175">
                <a:noFill/>
              </a:ln>
              <a:solidFill>
                <a:srgbClr val="3A925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96663" y="4873044"/>
            <a:ext cx="5271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 파이널 프로젝트 </a:t>
            </a:r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F771-307F-4F5F-AD24-4F5BACB0237A}"/>
              </a:ext>
            </a:extLst>
          </p:cNvPr>
          <p:cNvSpPr txBox="1"/>
          <p:nvPr/>
        </p:nvSpPr>
        <p:spPr>
          <a:xfrm>
            <a:off x="10143041" y="6597606"/>
            <a:ext cx="2048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ppt</a:t>
            </a:r>
            <a:r>
              <a:rPr lang="ko-KR" altLang="en-US" sz="1000" dirty="0">
                <a:solidFill>
                  <a:srgbClr val="FF0000"/>
                </a:solidFill>
              </a:rPr>
              <a:t>출처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200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2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메인 페이지</a:t>
            </a:r>
            <a:r>
              <a:rPr lang="en-US" altLang="ko-KR" sz="2000" dirty="0"/>
              <a:t>, </a:t>
            </a:r>
            <a:r>
              <a:rPr lang="ko-KR" altLang="en-US" sz="2000" dirty="0"/>
              <a:t>공지사항</a:t>
            </a:r>
            <a:r>
              <a:rPr lang="en-US" altLang="ko-KR" sz="2000" dirty="0"/>
              <a:t>&amp; </a:t>
            </a:r>
            <a:r>
              <a:rPr lang="ko-KR" altLang="en-US" sz="2000" dirty="0"/>
              <a:t>자주 묻는 질문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9" y="3097973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메인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서브메뉴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공지사항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자주 묻는 질문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010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1-1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Header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오늘의 날씨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경매가격을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검색이 들어간다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먹거리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농장구경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농업소식으로 구성되어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슬라이더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어떤 사이트인지 알려주는 이미지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슬라이더이다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제철 먹거리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페이지의 제철 먹거리 중 인기있는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제품을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가지 나열하여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더보기를 클릭하여 판매 페이지로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이달의 농장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구경 페이지에서 농장 페이지의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방문수가 높은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Top3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농장들을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이야기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농업인에 관련된 기사 컬럼이나 농업인이 쓴 글 목록에 대해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최신순으로 해당 글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Footer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회사의 정보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이용약관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개인정보처리방침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 무단수집 거부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질문으로 가는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링크가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2D1F0E4-DDD6-4FC8-B231-5B33B46A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20"/>
          <a:stretch/>
        </p:blipFill>
        <p:spPr>
          <a:xfrm>
            <a:off x="349624" y="1067081"/>
            <a:ext cx="4137455" cy="5522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C6AD05-4F84-4C54-B82A-7FAD14956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32"/>
          <a:stretch/>
        </p:blipFill>
        <p:spPr>
          <a:xfrm>
            <a:off x="4691576" y="1067081"/>
            <a:ext cx="4058682" cy="552352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554121" y="106828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60D244F-FDEC-47E9-AA12-01C73FA3D2A3}"/>
              </a:ext>
            </a:extLst>
          </p:cNvPr>
          <p:cNvSpPr/>
          <p:nvPr/>
        </p:nvSpPr>
        <p:spPr>
          <a:xfrm>
            <a:off x="349624" y="14717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D18EEC1-5EBF-4BA8-83F8-979BF2FE8C5B}"/>
              </a:ext>
            </a:extLst>
          </p:cNvPr>
          <p:cNvSpPr/>
          <p:nvPr/>
        </p:nvSpPr>
        <p:spPr>
          <a:xfrm>
            <a:off x="453528" y="187632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E273B47-6CB7-4452-BB6C-F0079F0AF213}"/>
              </a:ext>
            </a:extLst>
          </p:cNvPr>
          <p:cNvSpPr/>
          <p:nvPr/>
        </p:nvSpPr>
        <p:spPr>
          <a:xfrm>
            <a:off x="428616" y="462193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6A0FC23-A6E8-45CF-A57C-3208B6FBEAA7}"/>
              </a:ext>
            </a:extLst>
          </p:cNvPr>
          <p:cNvSpPr/>
          <p:nvPr/>
        </p:nvSpPr>
        <p:spPr>
          <a:xfrm>
            <a:off x="6237534" y="106708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21DC123-CE2A-4D0F-A1FB-F17A454F936E}"/>
              </a:ext>
            </a:extLst>
          </p:cNvPr>
          <p:cNvSpPr/>
          <p:nvPr/>
        </p:nvSpPr>
        <p:spPr>
          <a:xfrm>
            <a:off x="4833907" y="306712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32E3260-C345-40DA-99DD-A68482733EE0}"/>
              </a:ext>
            </a:extLst>
          </p:cNvPr>
          <p:cNvSpPr/>
          <p:nvPr/>
        </p:nvSpPr>
        <p:spPr>
          <a:xfrm>
            <a:off x="4761899" y="516678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49826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서브메뉴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공지사항</a:t>
                      </a:r>
                      <a:r>
                        <a:rPr lang="en-US" altLang="ko-KR" sz="1300" dirty="0"/>
                        <a:t>&amp;</a:t>
                      </a:r>
                      <a:r>
                        <a:rPr lang="ko-KR" altLang="en-US" sz="1300" dirty="0"/>
                        <a:t>자주 묻는 질문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1-2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서브메뉴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메뉴 마우스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 서브메뉴가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맨 위에는 공지사항을 띄워준다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 아래로는 자주 묻는 질문들의 목록을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 화살표 클릭 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질문에 대한 자세한 설명을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 리스트의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A2CE20B-0F08-4529-B476-A9FF67E3B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62"/>
          <a:stretch/>
        </p:blipFill>
        <p:spPr>
          <a:xfrm>
            <a:off x="461393" y="1056260"/>
            <a:ext cx="4205337" cy="5641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8E0EC4-5374-4B6A-A31D-B20027FCA5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11"/>
          <a:stretch/>
        </p:blipFill>
        <p:spPr>
          <a:xfrm>
            <a:off x="4792842" y="1200276"/>
            <a:ext cx="4069550" cy="445744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7C1EAB7-67DA-41B9-8984-B5F7ACDD4E0B}"/>
              </a:ext>
            </a:extLst>
          </p:cNvPr>
          <p:cNvSpPr/>
          <p:nvPr/>
        </p:nvSpPr>
        <p:spPr>
          <a:xfrm>
            <a:off x="1402664" y="183392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C38F2F-55A8-4165-A890-A7D2BC40C204}"/>
              </a:ext>
            </a:extLst>
          </p:cNvPr>
          <p:cNvSpPr/>
          <p:nvPr/>
        </p:nvSpPr>
        <p:spPr>
          <a:xfrm>
            <a:off x="4895073" y="234441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92FA777-726B-470E-B4BF-776751557BA9}"/>
              </a:ext>
            </a:extLst>
          </p:cNvPr>
          <p:cNvSpPr/>
          <p:nvPr/>
        </p:nvSpPr>
        <p:spPr>
          <a:xfrm>
            <a:off x="4895073" y="437504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694927-72F5-4702-954E-A3F4DD21A11B}"/>
              </a:ext>
            </a:extLst>
          </p:cNvPr>
          <p:cNvSpPr/>
          <p:nvPr/>
        </p:nvSpPr>
        <p:spPr>
          <a:xfrm>
            <a:off x="6160600" y="515706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107817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2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소개 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9" y="3097973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2-1.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소개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410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사이트 소개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2-1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사이트가 필요한 이유를 사이트 방문자들의 눈을 사로잡는 문장들로 작성하여 사용자들을 끌어들인다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사이트의 주요 기능들을 설명한다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농부들의 관심을 이끌어 농부 회원 가입하는 링크를 걸어 회원가입 창으로 넘어가게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회사 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위치 등등 소개한다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1D4BA13-4C04-41F8-B96C-E5D888A4B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6" y="864066"/>
            <a:ext cx="3820118" cy="2869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E33D9F-6F1A-4FD1-9567-501E63912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9" y="3609482"/>
            <a:ext cx="3893356" cy="31957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5EA83F-CE79-4320-B918-3575019AD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134" y="2257231"/>
            <a:ext cx="4518460" cy="319572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501937" y="247071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489692" y="385509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495814" y="564175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0CDA274-4D1D-440E-91C6-6B638BFAFCC3}"/>
              </a:ext>
            </a:extLst>
          </p:cNvPr>
          <p:cNvSpPr/>
          <p:nvPr/>
        </p:nvSpPr>
        <p:spPr>
          <a:xfrm>
            <a:off x="4632985" y="225723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646912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9" y="2180795"/>
            <a:ext cx="3732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</a:t>
            </a:r>
            <a:r>
              <a:rPr lang="ko-KR" altLang="en-US" sz="2000" dirty="0"/>
              <a:t> </a:t>
            </a:r>
            <a:r>
              <a:rPr lang="ko-KR" altLang="en-US" sz="2000" dirty="0">
                <a:latin typeface="+mj-lt"/>
              </a:rPr>
              <a:t>로그인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및 회원가입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9" y="3097973"/>
            <a:ext cx="60977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사용자 로그인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아이디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비밀번호 찾기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3-3.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이용약관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3-4.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 사용자 회원가입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3-5.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농부 사용자 회원가입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760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/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3-1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첫 화면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로그인은 일반 사용자와 농부 사용자로 분류하여 로그인하는 창을 띄운다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로그인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사용자는 소셜 로그인도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 로그인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사용자는 관리자 승인이 필요하므로 소셜 로그인이 없이 로그인해야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소셜 로그인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일반 사용자는 페이스북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트위터 등 소셜 로그인을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B9538A1-D683-4C02-8E79-48CABB1A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45" y="1126834"/>
            <a:ext cx="5794330" cy="29140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470C9C-0C00-44FE-A2E7-90D4D461D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" r="8333"/>
          <a:stretch/>
        </p:blipFill>
        <p:spPr>
          <a:xfrm>
            <a:off x="520072" y="3754289"/>
            <a:ext cx="4395877" cy="2549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3EF28F-C14C-47FF-8BFE-6CEC2C4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2" t="616" r="12540" b="-616"/>
          <a:stretch/>
        </p:blipFill>
        <p:spPr>
          <a:xfrm>
            <a:off x="4823669" y="3754289"/>
            <a:ext cx="3976382" cy="263169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396775" y="166112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1417087" y="430090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5491891" y="430090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6027D53-8D0A-4C0E-A57D-C3F0CB5AF013}"/>
              </a:ext>
            </a:extLst>
          </p:cNvPr>
          <p:cNvSpPr/>
          <p:nvPr/>
        </p:nvSpPr>
        <p:spPr>
          <a:xfrm>
            <a:off x="1417087" y="530234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1123616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7276</Words>
  <Application>Microsoft Office PowerPoint</Application>
  <PresentationFormat>와이드스크린</PresentationFormat>
  <Paragraphs>1845</Paragraphs>
  <Slides>171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171</vt:i4>
      </vt:variant>
    </vt:vector>
  </HeadingPairs>
  <TitlesOfParts>
    <vt:vector size="176" baseType="lpstr">
      <vt:lpstr>맑은 고딕</vt:lpstr>
      <vt:lpstr>야놀자 야체 B</vt:lpstr>
      <vt:lpstr>Arial</vt:lpstr>
      <vt:lpstr>7_Office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Hyerin Jo</cp:lastModifiedBy>
  <cp:revision>770</cp:revision>
  <dcterms:created xsi:type="dcterms:W3CDTF">2019-12-26T04:42:24Z</dcterms:created>
  <dcterms:modified xsi:type="dcterms:W3CDTF">2020-09-16T22:12:29Z</dcterms:modified>
</cp:coreProperties>
</file>